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drawings/drawing13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drawings/drawing7.xml" ContentType="application/vnd.openxmlformats-officedocument.drawingml.chartshapes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rawings/drawing8.xml" ContentType="application/vnd.openxmlformats-officedocument.drawingml.chartshapes+xml"/>
  <Override PartName="/ppt/drawings/drawing12.xml" ContentType="application/vnd.openxmlformats-officedocument.drawingml.chartshape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charts/chart15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drawings/drawing9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drawings/drawing11.xml" ContentType="application/vnd.openxmlformats-officedocument.drawingml.chartshapes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5.xml" ContentType="application/vnd.openxmlformats-officedocument.drawingml.chartshape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3"/>
  </p:notesMasterIdLst>
  <p:handoutMasterIdLst>
    <p:handoutMasterId r:id="rId74"/>
  </p:handoutMasterIdLst>
  <p:sldIdLst>
    <p:sldId id="256" r:id="rId2"/>
    <p:sldId id="304" r:id="rId3"/>
    <p:sldId id="367" r:id="rId4"/>
    <p:sldId id="297" r:id="rId5"/>
    <p:sldId id="298" r:id="rId6"/>
    <p:sldId id="299" r:id="rId7"/>
    <p:sldId id="306" r:id="rId8"/>
    <p:sldId id="302" r:id="rId9"/>
    <p:sldId id="307" r:id="rId10"/>
    <p:sldId id="300" r:id="rId11"/>
    <p:sldId id="301" r:id="rId12"/>
    <p:sldId id="309" r:id="rId13"/>
    <p:sldId id="310" r:id="rId14"/>
    <p:sldId id="305" r:id="rId15"/>
    <p:sldId id="265" r:id="rId16"/>
    <p:sldId id="257" r:id="rId17"/>
    <p:sldId id="259" r:id="rId18"/>
    <p:sldId id="258" r:id="rId19"/>
    <p:sldId id="263" r:id="rId20"/>
    <p:sldId id="312" r:id="rId21"/>
    <p:sldId id="315" r:id="rId22"/>
    <p:sldId id="314" r:id="rId23"/>
    <p:sldId id="313" r:id="rId24"/>
    <p:sldId id="311" r:id="rId25"/>
    <p:sldId id="316" r:id="rId26"/>
    <p:sldId id="291" r:id="rId27"/>
    <p:sldId id="333" r:id="rId28"/>
    <p:sldId id="319" r:id="rId29"/>
    <p:sldId id="320" r:id="rId30"/>
    <p:sldId id="323" r:id="rId31"/>
    <p:sldId id="326" r:id="rId32"/>
    <p:sldId id="329" r:id="rId33"/>
    <p:sldId id="332" r:id="rId34"/>
    <p:sldId id="334" r:id="rId35"/>
    <p:sldId id="335" r:id="rId36"/>
    <p:sldId id="339" r:id="rId37"/>
    <p:sldId id="342" r:id="rId38"/>
    <p:sldId id="346" r:id="rId39"/>
    <p:sldId id="347" r:id="rId40"/>
    <p:sldId id="348" r:id="rId41"/>
    <p:sldId id="349" r:id="rId42"/>
    <p:sldId id="352" r:id="rId43"/>
    <p:sldId id="364" r:id="rId44"/>
    <p:sldId id="355" r:id="rId45"/>
    <p:sldId id="357" r:id="rId46"/>
    <p:sldId id="358" r:id="rId47"/>
    <p:sldId id="360" r:id="rId48"/>
    <p:sldId id="362" r:id="rId49"/>
    <p:sldId id="365" r:id="rId50"/>
    <p:sldId id="366" r:id="rId51"/>
    <p:sldId id="294" r:id="rId52"/>
    <p:sldId id="266" r:id="rId53"/>
    <p:sldId id="278" r:id="rId54"/>
    <p:sldId id="281" r:id="rId55"/>
    <p:sldId id="284" r:id="rId56"/>
    <p:sldId id="285" r:id="rId57"/>
    <p:sldId id="276" r:id="rId58"/>
    <p:sldId id="279" r:id="rId59"/>
    <p:sldId id="282" r:id="rId60"/>
    <p:sldId id="286" r:id="rId61"/>
    <p:sldId id="287" r:id="rId62"/>
    <p:sldId id="277" r:id="rId63"/>
    <p:sldId id="280" r:id="rId64"/>
    <p:sldId id="283" r:id="rId65"/>
    <p:sldId id="288" r:id="rId66"/>
    <p:sldId id="289" r:id="rId67"/>
    <p:sldId id="273" r:id="rId68"/>
    <p:sldId id="317" r:id="rId69"/>
    <p:sldId id="318" r:id="rId70"/>
    <p:sldId id="268" r:id="rId71"/>
    <p:sldId id="308" r:id="rId7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dacki" initials="R" lastIdx="3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Rodacki\Documents\CAPES\COORDENA&#199;&#195;O%202011\Planilhas\PI%20PPGS%202011\ALL_EF%202011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Rodacki\Documents\CAPES\COORDENA&#199;&#195;O%202011\Planilhas\PI%20PPGS%202011\ALL_FT%202011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C:\Users\Rodacki\Documents\CAPES\COORDENA&#199;&#195;O%202011\Planilhas\PI%20PPGS%202011\ALL_FT%20201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dacki\Documents\CAPES\COORDENA&#199;&#195;O%202011\Planilhas\PI%20PPGS%202011\ALL_FO%202011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C:\Users\Rodacki\Documents\CAPES\COORDENA&#199;&#195;O%202011\Planilhas\PI%20PPGS%202011\ALL_FO%202011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C:\Users\Rodacki\Documents\CAPES\COORDENA&#199;&#195;O%202011\Planilhas\PI%20PPGS%202011\ALL_FO%202011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C:\Users\Rodacki\Documents\CAPES\COORDENA&#199;&#195;O%202011\Planilhas\PI%20PPGS%202011\ALL_FO%202011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C:\Users\Rodacki\Documents\CAPES\COORDENA&#199;&#195;O%202011\Planilhas\PI%20PPGS%202011\ALL_FO%2020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dacki\Documents\CAPES\COORDENA&#199;&#195;O%202011\Planilhas\PI%20PPGS%202011\ALL_EF%20201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Rodacki\Documents\CAPES\COORDENA&#199;&#195;O%202011\Planilhas\PI%20PPGS%202011\ALL_EF%20201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Rodacki\Documents\CAPES\COORDENA&#199;&#195;O%202011\Planilhas\PI%20PPGS%202011\ALL_EF%202011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Rodacki\Documents\CAPES\COORDENA&#199;&#195;O%202011\Planilhas\PI%20PPGS%202011\ALL_EF%202011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Rodacki\Documents\CAPES\COORDENA&#199;&#195;O%202011\Planilhas\PI%20PPGS%202011\ALL_EF%20201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dacki\Documents\CAPES\COORDENA&#199;&#195;O%202011\Planilhas\PI%20PPGS%202011\ALL_FT%202011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Rodacki\Documents\CAPES\COORDENA&#199;&#195;O%202011\Planilhas\PI%20PPGS%202011\ALL_FT%202011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Rodacki\Documents\CAPES\COORDENA&#199;&#195;O%202011\Planilhas\PI%20PPGS%202011\ALL_FT%20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PRODUÇÃO POR SUBÁREA 2007-2009 vs 2010-2011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6104863070539471"/>
          <c:y val="8.55358143257305E-2"/>
          <c:w val="0.82630406639004161"/>
          <c:h val="0.79916814725890351"/>
        </c:manualLayout>
      </c:layout>
      <c:barChart>
        <c:barDir val="col"/>
        <c:grouping val="clustered"/>
        <c:ser>
          <c:idx val="0"/>
          <c:order val="0"/>
          <c:tx>
            <c:strRef>
              <c:f>RESUMOS!$X$30</c:f>
              <c:strCache>
                <c:ptCount val="1"/>
                <c:pt idx="0">
                  <c:v>2007-2009</c:v>
                </c:pt>
              </c:strCache>
            </c:strRef>
          </c:tx>
          <c:cat>
            <c:strRef>
              <c:f>RESUMOS!$W$31:$W$34</c:f>
              <c:strCache>
                <c:ptCount val="4"/>
                <c:pt idx="0">
                  <c:v>EF</c:v>
                </c:pt>
                <c:pt idx="1">
                  <c:v>FO</c:v>
                </c:pt>
                <c:pt idx="2">
                  <c:v>FT</c:v>
                </c:pt>
                <c:pt idx="3">
                  <c:v>ÁREA</c:v>
                </c:pt>
              </c:strCache>
            </c:strRef>
          </c:cat>
          <c:val>
            <c:numRef>
              <c:f>RESUMOS!$X$31:$X$34</c:f>
              <c:numCache>
                <c:formatCode>General</c:formatCode>
                <c:ptCount val="4"/>
                <c:pt idx="0">
                  <c:v>146826</c:v>
                </c:pt>
                <c:pt idx="1">
                  <c:v>54770</c:v>
                </c:pt>
                <c:pt idx="2">
                  <c:v>44383</c:v>
                </c:pt>
                <c:pt idx="3">
                  <c:v>245979</c:v>
                </c:pt>
              </c:numCache>
            </c:numRef>
          </c:val>
        </c:ser>
        <c:ser>
          <c:idx val="1"/>
          <c:order val="1"/>
          <c:tx>
            <c:strRef>
              <c:f>RESUMOS!$Y$30</c:f>
              <c:strCache>
                <c:ptCount val="1"/>
                <c:pt idx="0">
                  <c:v>2010-2011</c:v>
                </c:pt>
              </c:strCache>
            </c:strRef>
          </c:tx>
          <c:spPr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c:spPr>
          <c:cat>
            <c:strRef>
              <c:f>RESUMOS!$W$31:$W$34</c:f>
              <c:strCache>
                <c:ptCount val="4"/>
                <c:pt idx="0">
                  <c:v>EF</c:v>
                </c:pt>
                <c:pt idx="1">
                  <c:v>FO</c:v>
                </c:pt>
                <c:pt idx="2">
                  <c:v>FT</c:v>
                </c:pt>
                <c:pt idx="3">
                  <c:v>ÁREA</c:v>
                </c:pt>
              </c:strCache>
            </c:strRef>
          </c:cat>
          <c:val>
            <c:numRef>
              <c:f>RESUMOS!$Y$31:$Y$34</c:f>
              <c:numCache>
                <c:formatCode>General</c:formatCode>
                <c:ptCount val="4"/>
                <c:pt idx="0">
                  <c:v>155545</c:v>
                </c:pt>
                <c:pt idx="1">
                  <c:v>45449</c:v>
                </c:pt>
                <c:pt idx="2">
                  <c:v>59285</c:v>
                </c:pt>
                <c:pt idx="3">
                  <c:v>260279</c:v>
                </c:pt>
              </c:numCache>
            </c:numRef>
          </c:val>
        </c:ser>
        <c:axId val="112800512"/>
        <c:axId val="112802432"/>
      </c:barChart>
      <c:catAx>
        <c:axId val="112800512"/>
        <c:scaling>
          <c:orientation val="minMax"/>
        </c:scaling>
        <c:axPos val="b"/>
        <c:majorTickMark val="none"/>
        <c:tickLblPos val="nextTo"/>
        <c:crossAx val="112802432"/>
        <c:crosses val="autoZero"/>
        <c:auto val="1"/>
        <c:lblAlgn val="ctr"/>
        <c:lblOffset val="100"/>
      </c:catAx>
      <c:valAx>
        <c:axId val="11280243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PROCUÇÃO ÁREA 21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1280051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en-US"/>
          </a:p>
        </c:txPr>
      </c:dTable>
    </c:plotArea>
    <c:plotVisOnly val="1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% PRODUÇÃO A1 (FT)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% DOC A1</c:v>
          </c:tx>
          <c:cat>
            <c:strRef>
              <c:f>RESUMO!$B$4:$B$15</c:f>
              <c:strCache>
                <c:ptCount val="12"/>
                <c:pt idx="0">
                  <c:v>UNIMEP</c:v>
                </c:pt>
                <c:pt idx="1">
                  <c:v>UFSCar</c:v>
                </c:pt>
                <c:pt idx="2">
                  <c:v>UNESP</c:v>
                </c:pt>
                <c:pt idx="3">
                  <c:v>UFPE</c:v>
                </c:pt>
                <c:pt idx="4">
                  <c:v>UNICID</c:v>
                </c:pt>
                <c:pt idx="5">
                  <c:v>UNINOVE</c:v>
                </c:pt>
                <c:pt idx="6">
                  <c:v>UNISUAM</c:v>
                </c:pt>
                <c:pt idx="7">
                  <c:v>UEL UNOPAR</c:v>
                </c:pt>
                <c:pt idx="8">
                  <c:v>UFCSPA</c:v>
                </c:pt>
                <c:pt idx="9">
                  <c:v>UDESC</c:v>
                </c:pt>
                <c:pt idx="10">
                  <c:v>UFMG</c:v>
                </c:pt>
                <c:pt idx="11">
                  <c:v>UFRN</c:v>
                </c:pt>
              </c:strCache>
            </c:strRef>
          </c:cat>
          <c:val>
            <c:numRef>
              <c:f>RESUMO!$O$4:$O$15</c:f>
              <c:numCache>
                <c:formatCode>0.0</c:formatCode>
                <c:ptCount val="12"/>
                <c:pt idx="0">
                  <c:v>20</c:v>
                </c:pt>
                <c:pt idx="1">
                  <c:v>63.157894736842088</c:v>
                </c:pt>
                <c:pt idx="2">
                  <c:v>83.333333333333329</c:v>
                </c:pt>
                <c:pt idx="3">
                  <c:v>41.666666666666657</c:v>
                </c:pt>
                <c:pt idx="4">
                  <c:v>45.454545454545439</c:v>
                </c:pt>
                <c:pt idx="5">
                  <c:v>32.258064516129032</c:v>
                </c:pt>
                <c:pt idx="6">
                  <c:v>27.272727272727259</c:v>
                </c:pt>
                <c:pt idx="7">
                  <c:v>52.631578947368418</c:v>
                </c:pt>
                <c:pt idx="8">
                  <c:v>38.46153846153846</c:v>
                </c:pt>
                <c:pt idx="9">
                  <c:v>27.272727272727259</c:v>
                </c:pt>
                <c:pt idx="10">
                  <c:v>58.823529411764703</c:v>
                </c:pt>
                <c:pt idx="11">
                  <c:v>40</c:v>
                </c:pt>
              </c:numCache>
            </c:numRef>
          </c:val>
        </c:ser>
        <c:axId val="115137920"/>
        <c:axId val="115153536"/>
      </c:barChart>
      <c:catAx>
        <c:axId val="115137920"/>
        <c:scaling>
          <c:orientation val="minMax"/>
        </c:scaling>
        <c:axPos val="b"/>
        <c:majorTickMark val="none"/>
        <c:tickLblPos val="nextTo"/>
        <c:crossAx val="115153536"/>
        <c:crosses val="autoZero"/>
        <c:auto val="1"/>
        <c:lblAlgn val="ctr"/>
        <c:lblOffset val="100"/>
      </c:catAx>
      <c:valAx>
        <c:axId val="11515353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PERCENTUAL DE DOCENTES</a:t>
                </a:r>
              </a:p>
            </c:rich>
          </c:tx>
          <c:layout/>
        </c:title>
        <c:numFmt formatCode="0.0" sourceLinked="1"/>
        <c:majorTickMark val="none"/>
        <c:tickLblPos val="nextTo"/>
        <c:crossAx val="1151379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en-US"/>
          </a:p>
        </c:txPr>
      </c:dTable>
    </c:plotArea>
    <c:plotVisOnly val="1"/>
  </c:chart>
  <c:txPr>
    <a:bodyPr/>
    <a:lstStyle/>
    <a:p>
      <a:pPr>
        <a:defRPr sz="1600" b="1"/>
      </a:pPr>
      <a:endParaRPr lang="en-US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PRODUÇÃO A1 + A2 (FT)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% DOC A1+A2</c:v>
          </c:tx>
          <c:cat>
            <c:strRef>
              <c:f>RESUMO!$B$4:$B$15</c:f>
              <c:strCache>
                <c:ptCount val="12"/>
                <c:pt idx="0">
                  <c:v>UNIMEP</c:v>
                </c:pt>
                <c:pt idx="1">
                  <c:v>UFSCar</c:v>
                </c:pt>
                <c:pt idx="2">
                  <c:v>UNESP</c:v>
                </c:pt>
                <c:pt idx="3">
                  <c:v>UFPE</c:v>
                </c:pt>
                <c:pt idx="4">
                  <c:v>UNICID</c:v>
                </c:pt>
                <c:pt idx="5">
                  <c:v>UNINOVE</c:v>
                </c:pt>
                <c:pt idx="6">
                  <c:v>UNISUAM</c:v>
                </c:pt>
                <c:pt idx="7">
                  <c:v>UEL UNOPAR</c:v>
                </c:pt>
                <c:pt idx="8">
                  <c:v>UFCSPA</c:v>
                </c:pt>
                <c:pt idx="9">
                  <c:v>UDESC</c:v>
                </c:pt>
                <c:pt idx="10">
                  <c:v>UFMG</c:v>
                </c:pt>
                <c:pt idx="11">
                  <c:v>UFRN</c:v>
                </c:pt>
              </c:strCache>
            </c:strRef>
          </c:cat>
          <c:val>
            <c:numRef>
              <c:f>RESUMO!$P$4:$P$15</c:f>
              <c:numCache>
                <c:formatCode>0.0</c:formatCode>
                <c:ptCount val="12"/>
                <c:pt idx="0">
                  <c:v>80</c:v>
                </c:pt>
                <c:pt idx="1">
                  <c:v>94.73684210526315</c:v>
                </c:pt>
                <c:pt idx="2">
                  <c:v>100</c:v>
                </c:pt>
                <c:pt idx="3">
                  <c:v>75</c:v>
                </c:pt>
                <c:pt idx="4">
                  <c:v>72.727272727272734</c:v>
                </c:pt>
                <c:pt idx="5">
                  <c:v>90.322580645161281</c:v>
                </c:pt>
                <c:pt idx="6">
                  <c:v>45.454545454545439</c:v>
                </c:pt>
                <c:pt idx="7">
                  <c:v>52.631578947368418</c:v>
                </c:pt>
                <c:pt idx="8">
                  <c:v>61.53846153846154</c:v>
                </c:pt>
                <c:pt idx="9">
                  <c:v>63.636363636363626</c:v>
                </c:pt>
                <c:pt idx="10">
                  <c:v>94.117647058823508</c:v>
                </c:pt>
                <c:pt idx="11">
                  <c:v>90</c:v>
                </c:pt>
              </c:numCache>
            </c:numRef>
          </c:val>
        </c:ser>
        <c:axId val="115233152"/>
        <c:axId val="115234688"/>
      </c:barChart>
      <c:catAx>
        <c:axId val="115233152"/>
        <c:scaling>
          <c:orientation val="minMax"/>
        </c:scaling>
        <c:axPos val="b"/>
        <c:majorTickMark val="none"/>
        <c:tickLblPos val="nextTo"/>
        <c:crossAx val="115234688"/>
        <c:crosses val="autoZero"/>
        <c:auto val="1"/>
        <c:lblAlgn val="ctr"/>
        <c:lblOffset val="100"/>
      </c:catAx>
      <c:valAx>
        <c:axId val="115234688"/>
        <c:scaling>
          <c:orientation val="minMax"/>
          <c:max val="100"/>
        </c:scaling>
        <c:axPos val="l"/>
        <c:maj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% DOCENTES</a:t>
                </a:r>
              </a:p>
            </c:rich>
          </c:tx>
          <c:layout/>
        </c:title>
        <c:numFmt formatCode="0.0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523315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 b="1"/>
            </a:pPr>
            <a:endParaRPr lang="en-US"/>
          </a:p>
        </c:txPr>
      </c:dTable>
    </c:plotArea>
    <c:plotVisOnly val="1"/>
  </c:chart>
  <c:txPr>
    <a:bodyPr/>
    <a:lstStyle/>
    <a:p>
      <a:pPr>
        <a:defRPr sz="1600"/>
      </a:pPr>
      <a:endParaRPr lang="en-US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COMPARATIVO TRIÊNIOS 2007-2009 vs 2010-2011 (FO)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RESUMOS!$D$15</c:f>
              <c:strCache>
                <c:ptCount val="1"/>
                <c:pt idx="0">
                  <c:v>2007-2009</c:v>
                </c:pt>
              </c:strCache>
            </c:strRef>
          </c:tx>
          <c:trendline>
            <c:spPr>
              <a:ln w="19050">
                <a:solidFill>
                  <a:schemeClr val="tx1"/>
                </a:solidFill>
              </a:ln>
            </c:spPr>
            <c:trendlineType val="poly"/>
            <c:order val="3"/>
          </c:trendline>
          <c:cat>
            <c:strRef>
              <c:f>RESUMOS!$E$14:$K$14</c:f>
              <c:strCache>
                <c:ptCount val="7"/>
                <c:pt idx="0">
                  <c:v>A1</c:v>
                </c:pt>
                <c:pt idx="1">
                  <c:v>A2</c:v>
                </c:pt>
                <c:pt idx="2">
                  <c:v>B1</c:v>
                </c:pt>
                <c:pt idx="3">
                  <c:v>B2</c:v>
                </c:pt>
                <c:pt idx="4">
                  <c:v>B3</c:v>
                </c:pt>
                <c:pt idx="5">
                  <c:v>B4</c:v>
                </c:pt>
                <c:pt idx="6">
                  <c:v>B5</c:v>
                </c:pt>
              </c:strCache>
            </c:strRef>
          </c:cat>
          <c:val>
            <c:numRef>
              <c:f>RESUMOS!$E$15:$K$15</c:f>
              <c:numCache>
                <c:formatCode>General</c:formatCode>
                <c:ptCount val="7"/>
                <c:pt idx="0">
                  <c:v>42</c:v>
                </c:pt>
                <c:pt idx="1">
                  <c:v>77</c:v>
                </c:pt>
                <c:pt idx="2">
                  <c:v>536</c:v>
                </c:pt>
                <c:pt idx="3">
                  <c:v>125</c:v>
                </c:pt>
                <c:pt idx="4">
                  <c:v>45</c:v>
                </c:pt>
                <c:pt idx="5">
                  <c:v>11</c:v>
                </c:pt>
                <c:pt idx="6">
                  <c:v>59</c:v>
                </c:pt>
              </c:numCache>
            </c:numRef>
          </c:val>
        </c:ser>
        <c:ser>
          <c:idx val="1"/>
          <c:order val="1"/>
          <c:tx>
            <c:strRef>
              <c:f>RESUMOS!$D$16</c:f>
              <c:strCache>
                <c:ptCount val="1"/>
                <c:pt idx="0">
                  <c:v>2010-2011</c:v>
                </c:pt>
              </c:strCache>
            </c:strRef>
          </c:tx>
          <c:spPr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c:spPr>
          <c:trendline>
            <c:spPr>
              <a:ln w="19050">
                <a:gradFill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5400000" scaled="0"/>
                </a:gradFill>
              </a:ln>
            </c:spPr>
            <c:trendlineType val="poly"/>
            <c:order val="4"/>
          </c:trendline>
          <c:cat>
            <c:strRef>
              <c:f>RESUMOS!$E$14:$K$14</c:f>
              <c:strCache>
                <c:ptCount val="7"/>
                <c:pt idx="0">
                  <c:v>A1</c:v>
                </c:pt>
                <c:pt idx="1">
                  <c:v>A2</c:v>
                </c:pt>
                <c:pt idx="2">
                  <c:v>B1</c:v>
                </c:pt>
                <c:pt idx="3">
                  <c:v>B2</c:v>
                </c:pt>
                <c:pt idx="4">
                  <c:v>B3</c:v>
                </c:pt>
                <c:pt idx="5">
                  <c:v>B4</c:v>
                </c:pt>
                <c:pt idx="6">
                  <c:v>B5</c:v>
                </c:pt>
              </c:strCache>
            </c:strRef>
          </c:cat>
          <c:val>
            <c:numRef>
              <c:f>RESUMOS!$E$16:$K$16</c:f>
              <c:numCache>
                <c:formatCode>General</c:formatCode>
                <c:ptCount val="7"/>
                <c:pt idx="0">
                  <c:v>21</c:v>
                </c:pt>
                <c:pt idx="1">
                  <c:v>149</c:v>
                </c:pt>
                <c:pt idx="2">
                  <c:v>411</c:v>
                </c:pt>
                <c:pt idx="3">
                  <c:v>54</c:v>
                </c:pt>
                <c:pt idx="4">
                  <c:v>19</c:v>
                </c:pt>
                <c:pt idx="5">
                  <c:v>12</c:v>
                </c:pt>
                <c:pt idx="6">
                  <c:v>32</c:v>
                </c:pt>
              </c:numCache>
            </c:numRef>
          </c:val>
        </c:ser>
        <c:axId val="115255168"/>
        <c:axId val="115256704"/>
      </c:barChart>
      <c:catAx>
        <c:axId val="115255168"/>
        <c:scaling>
          <c:orientation val="minMax"/>
        </c:scaling>
        <c:axPos val="b"/>
        <c:majorTickMark val="none"/>
        <c:tickLblPos val="nextTo"/>
        <c:crossAx val="115256704"/>
        <c:crosses val="autoZero"/>
        <c:auto val="1"/>
        <c:lblAlgn val="ctr"/>
        <c:lblOffset val="100"/>
      </c:catAx>
      <c:valAx>
        <c:axId val="115256704"/>
        <c:scaling>
          <c:orientation val="minMax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ITENS PRODUZIDOS (UN)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1525516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en-US"/>
          </a:p>
        </c:txPr>
      </c:dTable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PONTOS / DOCENTE (FO)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PONTOS/DOC</c:v>
          </c:tx>
          <c:dPt>
            <c:idx val="0"/>
            <c:spPr>
              <a:solidFill>
                <a:srgbClr val="FF0000"/>
              </a:solidFill>
            </c:spPr>
          </c:dPt>
          <c:cat>
            <c:strRef>
              <c:f>RESUMOS!$B$3:$B$11</c:f>
              <c:strCache>
                <c:ptCount val="9"/>
                <c:pt idx="0">
                  <c:v>ÁREA</c:v>
                </c:pt>
                <c:pt idx="1">
                  <c:v>UNESP</c:v>
                </c:pt>
                <c:pt idx="2">
                  <c:v>UNIFESP</c:v>
                </c:pt>
                <c:pt idx="3">
                  <c:v>USP-FOB</c:v>
                </c:pt>
                <c:pt idx="4">
                  <c:v>UTP</c:v>
                </c:pt>
                <c:pt idx="5">
                  <c:v>HRAC</c:v>
                </c:pt>
                <c:pt idx="6">
                  <c:v>PUC-SP</c:v>
                </c:pt>
                <c:pt idx="7">
                  <c:v>UFSM</c:v>
                </c:pt>
                <c:pt idx="8">
                  <c:v>FOFITO</c:v>
                </c:pt>
              </c:strCache>
            </c:strRef>
          </c:cat>
          <c:val>
            <c:numRef>
              <c:f>RESUMOS!$M$3:$M$11</c:f>
              <c:numCache>
                <c:formatCode>0</c:formatCode>
                <c:ptCount val="9"/>
                <c:pt idx="0">
                  <c:v>474.58311507936509</c:v>
                </c:pt>
                <c:pt idx="1">
                  <c:v>222.5</c:v>
                </c:pt>
                <c:pt idx="2">
                  <c:v>611.28000000000009</c:v>
                </c:pt>
                <c:pt idx="3">
                  <c:v>526.94444444444446</c:v>
                </c:pt>
                <c:pt idx="4">
                  <c:v>345.52380952380952</c:v>
                </c:pt>
                <c:pt idx="5">
                  <c:v>255.83333333333337</c:v>
                </c:pt>
                <c:pt idx="6">
                  <c:v>462</c:v>
                </c:pt>
                <c:pt idx="7">
                  <c:v>725.33333333333348</c:v>
                </c:pt>
                <c:pt idx="8">
                  <c:v>647.25</c:v>
                </c:pt>
              </c:numCache>
            </c:numRef>
          </c:val>
        </c:ser>
        <c:axId val="115017216"/>
        <c:axId val="115018752"/>
      </c:barChart>
      <c:catAx>
        <c:axId val="115017216"/>
        <c:scaling>
          <c:orientation val="minMax"/>
        </c:scaling>
        <c:axPos val="b"/>
        <c:majorTickMark val="none"/>
        <c:tickLblPos val="nextTo"/>
        <c:crossAx val="115018752"/>
        <c:crosses val="autoZero"/>
        <c:auto val="1"/>
        <c:lblAlgn val="ctr"/>
        <c:lblOffset val="100"/>
      </c:catAx>
      <c:valAx>
        <c:axId val="11501875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PONTOS / DOCENTE</a:t>
                </a:r>
              </a:p>
            </c:rich>
          </c:tx>
          <c:layout/>
        </c:title>
        <c:numFmt formatCode="0" sourceLinked="1"/>
        <c:majorTickMark val="none"/>
        <c:tickLblPos val="nextTo"/>
        <c:crossAx val="11501721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50"/>
            </a:pPr>
            <a:endParaRPr lang="en-US"/>
          </a:p>
        </c:txPr>
      </c:dTable>
    </c:plotArea>
    <c:plotVisOnly val="1"/>
  </c:chart>
  <c:txPr>
    <a:bodyPr/>
    <a:lstStyle/>
    <a:p>
      <a:pPr>
        <a:defRPr sz="1600" b="1"/>
      </a:pPr>
      <a:endParaRPr lang="en-US"/>
    </a:p>
  </c:txPr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PRODUÇÃO MEDIANA (FO)</a:t>
            </a:r>
          </a:p>
        </c:rich>
      </c:tx>
      <c:layout>
        <c:manualLayout>
          <c:xMode val="edge"/>
          <c:yMode val="edge"/>
          <c:x val="0.40262627939142542"/>
          <c:y val="1.0164065626250501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v>MEDIANA</c:v>
          </c:tx>
          <c:dPt>
            <c:idx val="0"/>
            <c:spPr>
              <a:solidFill>
                <a:srgbClr val="FF0000"/>
              </a:solidFill>
            </c:spPr>
          </c:dPt>
          <c:cat>
            <c:strRef>
              <c:f>RESUMOS!$B$3:$B$11</c:f>
              <c:strCache>
                <c:ptCount val="9"/>
                <c:pt idx="0">
                  <c:v>ÁREA</c:v>
                </c:pt>
                <c:pt idx="1">
                  <c:v>UNESP</c:v>
                </c:pt>
                <c:pt idx="2">
                  <c:v>UNIFESP</c:v>
                </c:pt>
                <c:pt idx="3">
                  <c:v>USP-FOB</c:v>
                </c:pt>
                <c:pt idx="4">
                  <c:v>UTP</c:v>
                </c:pt>
                <c:pt idx="5">
                  <c:v>HRAC</c:v>
                </c:pt>
                <c:pt idx="6">
                  <c:v>PUC-SP</c:v>
                </c:pt>
                <c:pt idx="7">
                  <c:v>UFSM</c:v>
                </c:pt>
                <c:pt idx="8">
                  <c:v>FOFITO</c:v>
                </c:pt>
              </c:strCache>
            </c:strRef>
          </c:cat>
          <c:val>
            <c:numRef>
              <c:f>RESUMOS!$N$3:$N$11</c:f>
              <c:numCache>
                <c:formatCode>General</c:formatCode>
                <c:ptCount val="9"/>
                <c:pt idx="0" formatCode="0">
                  <c:v>376.0625</c:v>
                </c:pt>
                <c:pt idx="1">
                  <c:v>115</c:v>
                </c:pt>
                <c:pt idx="2">
                  <c:v>520</c:v>
                </c:pt>
                <c:pt idx="3">
                  <c:v>530</c:v>
                </c:pt>
                <c:pt idx="4">
                  <c:v>251</c:v>
                </c:pt>
                <c:pt idx="5">
                  <c:v>195</c:v>
                </c:pt>
                <c:pt idx="6">
                  <c:v>287.5</c:v>
                </c:pt>
                <c:pt idx="7">
                  <c:v>640</c:v>
                </c:pt>
                <c:pt idx="8">
                  <c:v>470</c:v>
                </c:pt>
              </c:numCache>
            </c:numRef>
          </c:val>
        </c:ser>
        <c:axId val="115295360"/>
        <c:axId val="115296896"/>
      </c:barChart>
      <c:catAx>
        <c:axId val="115295360"/>
        <c:scaling>
          <c:orientation val="minMax"/>
        </c:scaling>
        <c:axPos val="b"/>
        <c:majorTickMark val="none"/>
        <c:tickLblPos val="nextTo"/>
        <c:crossAx val="115296896"/>
        <c:crosses val="autoZero"/>
        <c:auto val="1"/>
        <c:lblAlgn val="ctr"/>
        <c:lblOffset val="100"/>
      </c:catAx>
      <c:valAx>
        <c:axId val="11529689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MEDIANA</a:t>
                </a:r>
              </a:p>
            </c:rich>
          </c:tx>
          <c:layout/>
        </c:title>
        <c:numFmt formatCode="0" sourceLinked="1"/>
        <c:majorTickMark val="none"/>
        <c:tickLblPos val="nextTo"/>
        <c:crossAx val="11529536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en-US"/>
          </a:p>
        </c:txPr>
      </c:dTable>
    </c:plotArea>
    <c:plotVisOnly val="1"/>
  </c:chart>
  <c:txPr>
    <a:bodyPr/>
    <a:lstStyle/>
    <a:p>
      <a:pPr>
        <a:defRPr sz="1600" b="1"/>
      </a:pPr>
      <a:endParaRPr lang="en-US"/>
    </a:p>
  </c:txPr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% PRODUÇÃO A1 (FO)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% DOC A1</c:v>
          </c:tx>
          <c:cat>
            <c:strRef>
              <c:f>RESUMOS!$B$4:$B$11</c:f>
              <c:strCache>
                <c:ptCount val="8"/>
                <c:pt idx="0">
                  <c:v>UNESP</c:v>
                </c:pt>
                <c:pt idx="1">
                  <c:v>UNIFESP</c:v>
                </c:pt>
                <c:pt idx="2">
                  <c:v>USP-FOB</c:v>
                </c:pt>
                <c:pt idx="3">
                  <c:v>UTP</c:v>
                </c:pt>
                <c:pt idx="4">
                  <c:v>HRAC</c:v>
                </c:pt>
                <c:pt idx="5">
                  <c:v>PUC-SP</c:v>
                </c:pt>
                <c:pt idx="6">
                  <c:v>UFSM</c:v>
                </c:pt>
                <c:pt idx="7">
                  <c:v>FOFITO</c:v>
                </c:pt>
              </c:strCache>
            </c:strRef>
          </c:cat>
          <c:val>
            <c:numRef>
              <c:f>RESUMOS!$O$4:$O$11</c:f>
              <c:numCache>
                <c:formatCode>General</c:formatCode>
                <c:ptCount val="8"/>
                <c:pt idx="0">
                  <c:v>20</c:v>
                </c:pt>
                <c:pt idx="1">
                  <c:v>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10</c:v>
                </c:pt>
                <c:pt idx="6">
                  <c:v>0</c:v>
                </c:pt>
                <c:pt idx="7">
                  <c:v>45</c:v>
                </c:pt>
              </c:numCache>
            </c:numRef>
          </c:val>
        </c:ser>
        <c:axId val="115364224"/>
        <c:axId val="115365760"/>
      </c:barChart>
      <c:catAx>
        <c:axId val="115364224"/>
        <c:scaling>
          <c:orientation val="minMax"/>
        </c:scaling>
        <c:axPos val="b"/>
        <c:majorTickMark val="none"/>
        <c:tickLblPos val="nextTo"/>
        <c:crossAx val="115365760"/>
        <c:crosses val="autoZero"/>
        <c:auto val="1"/>
        <c:lblAlgn val="ctr"/>
        <c:lblOffset val="100"/>
      </c:catAx>
      <c:valAx>
        <c:axId val="1153657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PERCENTUAL DE DOCENTES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1536422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en-US"/>
          </a:p>
        </c:txPr>
      </c:dTable>
    </c:plotArea>
    <c:plotVisOnly val="1"/>
  </c:chart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% PRODUÇÃO A1 + A2 (FO)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% DOC A1 + A2</c:v>
          </c:tx>
          <c:cat>
            <c:strRef>
              <c:f>RESUMOS!$B$4:$B$11</c:f>
              <c:strCache>
                <c:ptCount val="8"/>
                <c:pt idx="0">
                  <c:v>UNESP</c:v>
                </c:pt>
                <c:pt idx="1">
                  <c:v>UNIFESP</c:v>
                </c:pt>
                <c:pt idx="2">
                  <c:v>USP-FOB</c:v>
                </c:pt>
                <c:pt idx="3">
                  <c:v>UTP</c:v>
                </c:pt>
                <c:pt idx="4">
                  <c:v>HRAC</c:v>
                </c:pt>
                <c:pt idx="5">
                  <c:v>PUC-SP</c:v>
                </c:pt>
                <c:pt idx="6">
                  <c:v>UFSM</c:v>
                </c:pt>
                <c:pt idx="7">
                  <c:v>FOFITO</c:v>
                </c:pt>
              </c:strCache>
            </c:strRef>
          </c:cat>
          <c:val>
            <c:numRef>
              <c:f>RESUMOS!$P$4:$P$11</c:f>
              <c:numCache>
                <c:formatCode>General</c:formatCode>
                <c:ptCount val="8"/>
                <c:pt idx="0">
                  <c:v>40</c:v>
                </c:pt>
                <c:pt idx="1">
                  <c:v>88</c:v>
                </c:pt>
                <c:pt idx="2" formatCode="0">
                  <c:v>77.777777777777771</c:v>
                </c:pt>
                <c:pt idx="3" formatCode="0">
                  <c:v>19.047619047619044</c:v>
                </c:pt>
                <c:pt idx="4" formatCode="0">
                  <c:v>22.222222222222214</c:v>
                </c:pt>
                <c:pt idx="5">
                  <c:v>70</c:v>
                </c:pt>
                <c:pt idx="6" formatCode="0">
                  <c:v>46.66666666666665</c:v>
                </c:pt>
                <c:pt idx="7">
                  <c:v>85</c:v>
                </c:pt>
              </c:numCache>
            </c:numRef>
          </c:val>
        </c:ser>
        <c:axId val="115390336"/>
        <c:axId val="115393664"/>
      </c:barChart>
      <c:catAx>
        <c:axId val="115390336"/>
        <c:scaling>
          <c:orientation val="minMax"/>
        </c:scaling>
        <c:axPos val="b"/>
        <c:majorTickMark val="none"/>
        <c:tickLblPos val="nextTo"/>
        <c:crossAx val="115393664"/>
        <c:crosses val="autoZero"/>
        <c:auto val="1"/>
        <c:lblAlgn val="ctr"/>
        <c:lblOffset val="100"/>
      </c:catAx>
      <c:valAx>
        <c:axId val="11539366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 b="1" i="0" baseline="0"/>
                  <a:t>PERCENTUAL DE DOCENTES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1153903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en-US"/>
          </a:p>
        </c:txPr>
      </c:dTable>
    </c:plotArea>
    <c:plotVisOnly val="1"/>
  </c:chart>
  <c:txPr>
    <a:bodyPr/>
    <a:lstStyle/>
    <a:p>
      <a:pPr>
        <a:defRPr sz="1600" b="1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COMPARATIVO TRIÊNIOS 2007-2009 vs 2010-2011 (EF)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RESUMOS!$AG$10</c:f>
              <c:strCache>
                <c:ptCount val="1"/>
                <c:pt idx="0">
                  <c:v>2007-2009</c:v>
                </c:pt>
              </c:strCache>
            </c:strRef>
          </c:tx>
          <c:trendline>
            <c:spPr>
              <a:ln w="25400">
                <a:solidFill>
                  <a:schemeClr val="tx1"/>
                </a:solidFill>
              </a:ln>
            </c:spPr>
            <c:trendlineType val="poly"/>
            <c:order val="4"/>
          </c:trendline>
          <c:cat>
            <c:strRef>
              <c:f>RESUMOS!$AH$9:$AN$9</c:f>
              <c:strCache>
                <c:ptCount val="7"/>
                <c:pt idx="0">
                  <c:v>A1</c:v>
                </c:pt>
                <c:pt idx="1">
                  <c:v>A2</c:v>
                </c:pt>
                <c:pt idx="2">
                  <c:v>B1</c:v>
                </c:pt>
                <c:pt idx="3">
                  <c:v>B2</c:v>
                </c:pt>
                <c:pt idx="4">
                  <c:v>B3</c:v>
                </c:pt>
                <c:pt idx="5">
                  <c:v>B4</c:v>
                </c:pt>
                <c:pt idx="6">
                  <c:v>B5</c:v>
                </c:pt>
              </c:strCache>
            </c:strRef>
          </c:cat>
          <c:val>
            <c:numRef>
              <c:f>RESUMOS!$AH$10:$AN$10</c:f>
              <c:numCache>
                <c:formatCode>General</c:formatCode>
                <c:ptCount val="7"/>
                <c:pt idx="0">
                  <c:v>205</c:v>
                </c:pt>
                <c:pt idx="1">
                  <c:v>313</c:v>
                </c:pt>
                <c:pt idx="2">
                  <c:v>808</c:v>
                </c:pt>
                <c:pt idx="3">
                  <c:v>728</c:v>
                </c:pt>
                <c:pt idx="4">
                  <c:v>195</c:v>
                </c:pt>
                <c:pt idx="5">
                  <c:v>493</c:v>
                </c:pt>
                <c:pt idx="6">
                  <c:v>272</c:v>
                </c:pt>
              </c:numCache>
            </c:numRef>
          </c:val>
        </c:ser>
        <c:ser>
          <c:idx val="1"/>
          <c:order val="1"/>
          <c:tx>
            <c:strRef>
              <c:f>RESUMOS!$AG$11</c:f>
              <c:strCache>
                <c:ptCount val="1"/>
                <c:pt idx="0">
                  <c:v>2010-2011</c:v>
                </c:pt>
              </c:strCache>
            </c:strRef>
          </c:tx>
          <c:spPr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c:spPr>
          <c:trendline>
            <c:spPr>
              <a:ln w="25400"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trendlineType val="poly"/>
            <c:order val="3"/>
          </c:trendline>
          <c:cat>
            <c:strRef>
              <c:f>RESUMOS!$AH$9:$AN$9</c:f>
              <c:strCache>
                <c:ptCount val="7"/>
                <c:pt idx="0">
                  <c:v>A1</c:v>
                </c:pt>
                <c:pt idx="1">
                  <c:v>A2</c:v>
                </c:pt>
                <c:pt idx="2">
                  <c:v>B1</c:v>
                </c:pt>
                <c:pt idx="3">
                  <c:v>B2</c:v>
                </c:pt>
                <c:pt idx="4">
                  <c:v>B3</c:v>
                </c:pt>
                <c:pt idx="5">
                  <c:v>B4</c:v>
                </c:pt>
                <c:pt idx="6">
                  <c:v>B5</c:v>
                </c:pt>
              </c:strCache>
            </c:strRef>
          </c:cat>
          <c:val>
            <c:numRef>
              <c:f>RESUMOS!$AH$11:$AN$11</c:f>
              <c:numCache>
                <c:formatCode>General</c:formatCode>
                <c:ptCount val="7"/>
                <c:pt idx="0">
                  <c:v>412</c:v>
                </c:pt>
                <c:pt idx="1">
                  <c:v>513</c:v>
                </c:pt>
                <c:pt idx="2">
                  <c:v>804</c:v>
                </c:pt>
                <c:pt idx="3">
                  <c:v>351</c:v>
                </c:pt>
                <c:pt idx="4">
                  <c:v>105</c:v>
                </c:pt>
                <c:pt idx="5">
                  <c:v>291</c:v>
                </c:pt>
                <c:pt idx="6">
                  <c:v>83</c:v>
                </c:pt>
              </c:numCache>
            </c:numRef>
          </c:val>
        </c:ser>
        <c:axId val="112913792"/>
        <c:axId val="113558656"/>
      </c:barChart>
      <c:catAx>
        <c:axId val="112913792"/>
        <c:scaling>
          <c:orientation val="minMax"/>
        </c:scaling>
        <c:axPos val="b"/>
        <c:majorTickMark val="none"/>
        <c:tickLblPos val="nextTo"/>
        <c:crossAx val="113558656"/>
        <c:crosses val="autoZero"/>
        <c:auto val="1"/>
        <c:lblAlgn val="ctr"/>
        <c:lblOffset val="100"/>
      </c:catAx>
      <c:valAx>
        <c:axId val="11355865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ITENS PRODUZIDOS (UN)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11291379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b="1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PONTOS</a:t>
            </a:r>
            <a:r>
              <a:rPr lang="en-US" baseline="0"/>
              <a:t> / DOCENTE (EF)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PONTOS/DOC</c:v>
          </c:tx>
          <c:dPt>
            <c:idx val="0"/>
            <c:spPr>
              <a:solidFill>
                <a:srgbClr val="FF0000"/>
              </a:solidFill>
            </c:spPr>
          </c:dPt>
          <c:cat>
            <c:strRef>
              <c:f>RESUMOS!$B$3:$B$26</c:f>
              <c:strCache>
                <c:ptCount val="24"/>
                <c:pt idx="0">
                  <c:v>ÁREA</c:v>
                </c:pt>
                <c:pt idx="1">
                  <c:v>UFPR/PR</c:v>
                </c:pt>
                <c:pt idx="2">
                  <c:v>UNICSUL</c:v>
                </c:pt>
                <c:pt idx="3">
                  <c:v>UFPEL</c:v>
                </c:pt>
                <c:pt idx="4">
                  <c:v>UFRN</c:v>
                </c:pt>
                <c:pt idx="5">
                  <c:v>UFTM</c:v>
                </c:pt>
                <c:pt idx="6">
                  <c:v>UFV/UFJF</c:v>
                </c:pt>
                <c:pt idx="7">
                  <c:v>USJT</c:v>
                </c:pt>
                <c:pt idx="8">
                  <c:v>UNICAMP</c:v>
                </c:pt>
                <c:pt idx="9">
                  <c:v>UDESC</c:v>
                </c:pt>
                <c:pt idx="10">
                  <c:v>UNB</c:v>
                </c:pt>
                <c:pt idx="11">
                  <c:v>UPE/UFPB</c:v>
                </c:pt>
                <c:pt idx="12">
                  <c:v>USP</c:v>
                </c:pt>
                <c:pt idx="13">
                  <c:v>UFES</c:v>
                </c:pt>
                <c:pt idx="14">
                  <c:v>UNESP/RC</c:v>
                </c:pt>
                <c:pt idx="15">
                  <c:v>UFMG</c:v>
                </c:pt>
                <c:pt idx="16">
                  <c:v>UCB</c:v>
                </c:pt>
                <c:pt idx="17">
                  <c:v>UFSC</c:v>
                </c:pt>
                <c:pt idx="18">
                  <c:v>UNIMEP</c:v>
                </c:pt>
                <c:pt idx="19">
                  <c:v>UFRGS</c:v>
                </c:pt>
                <c:pt idx="20">
                  <c:v>UGF</c:v>
                </c:pt>
                <c:pt idx="21">
                  <c:v>UNIVERSO</c:v>
                </c:pt>
                <c:pt idx="22">
                  <c:v>UEL</c:v>
                </c:pt>
                <c:pt idx="23">
                  <c:v>UFRJ</c:v>
                </c:pt>
              </c:strCache>
            </c:strRef>
          </c:cat>
          <c:val>
            <c:numRef>
              <c:f>RESUMOS!$M$3:$M$26</c:f>
              <c:numCache>
                <c:formatCode>0</c:formatCode>
                <c:ptCount val="24"/>
                <c:pt idx="0">
                  <c:v>509.4417491764961</c:v>
                </c:pt>
                <c:pt idx="1">
                  <c:v>759.11764705882342</c:v>
                </c:pt>
                <c:pt idx="2">
                  <c:v>390.83333333333331</c:v>
                </c:pt>
                <c:pt idx="3">
                  <c:v>767.57575757575773</c:v>
                </c:pt>
                <c:pt idx="4">
                  <c:v>320.75</c:v>
                </c:pt>
                <c:pt idx="5">
                  <c:v>342.69230769230768</c:v>
                </c:pt>
                <c:pt idx="6">
                  <c:v>380.90909090909093</c:v>
                </c:pt>
                <c:pt idx="7">
                  <c:v>203.65384615384616</c:v>
                </c:pt>
                <c:pt idx="8">
                  <c:v>332.9</c:v>
                </c:pt>
                <c:pt idx="9">
                  <c:v>645</c:v>
                </c:pt>
                <c:pt idx="10">
                  <c:v>423.33333333333331</c:v>
                </c:pt>
                <c:pt idx="11">
                  <c:v>490.4</c:v>
                </c:pt>
                <c:pt idx="12">
                  <c:v>791.94117647058829</c:v>
                </c:pt>
                <c:pt idx="13">
                  <c:v>271.44186046511635</c:v>
                </c:pt>
                <c:pt idx="14">
                  <c:v>696.75</c:v>
                </c:pt>
                <c:pt idx="15">
                  <c:v>544.5</c:v>
                </c:pt>
                <c:pt idx="16">
                  <c:v>982.66666666666663</c:v>
                </c:pt>
                <c:pt idx="17">
                  <c:v>672.05882352941171</c:v>
                </c:pt>
                <c:pt idx="18">
                  <c:v>358.33333333333331</c:v>
                </c:pt>
                <c:pt idx="19">
                  <c:v>593.17948717948741</c:v>
                </c:pt>
                <c:pt idx="20">
                  <c:v>360</c:v>
                </c:pt>
                <c:pt idx="21">
                  <c:v>412.5</c:v>
                </c:pt>
                <c:pt idx="22">
                  <c:v>467.18181818181824</c:v>
                </c:pt>
                <c:pt idx="23">
                  <c:v>713.63636363636363</c:v>
                </c:pt>
              </c:numCache>
            </c:numRef>
          </c:val>
        </c:ser>
        <c:axId val="113188224"/>
        <c:axId val="113202304"/>
      </c:barChart>
      <c:catAx>
        <c:axId val="113188224"/>
        <c:scaling>
          <c:orientation val="minMax"/>
        </c:scaling>
        <c:axPos val="b"/>
        <c:numFmt formatCode="#,##0.00" sourceLinked="0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13202304"/>
        <c:crosses val="autoZero"/>
        <c:auto val="1"/>
        <c:lblAlgn val="ctr"/>
        <c:lblOffset val="100"/>
      </c:catAx>
      <c:valAx>
        <c:axId val="11320230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PONTOS / DOCENTE</a:t>
                </a:r>
              </a:p>
            </c:rich>
          </c:tx>
          <c:layout/>
        </c:title>
        <c:numFmt formatCode="0" sourceLinked="1"/>
        <c:maj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1318822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en-US"/>
          </a:p>
        </c:txPr>
      </c:dTable>
    </c:plotArea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PRODUÇÃO MEDIANA (EF)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0371242047026301"/>
          <c:y val="8.8468027210884398E-2"/>
          <c:w val="0.88082976486860309"/>
          <c:h val="0.8182309723889557"/>
        </c:manualLayout>
      </c:layout>
      <c:barChart>
        <c:barDir val="col"/>
        <c:grouping val="clustered"/>
        <c:ser>
          <c:idx val="0"/>
          <c:order val="0"/>
          <c:tx>
            <c:v>MEDIANA</c:v>
          </c:tx>
          <c:dPt>
            <c:idx val="0"/>
            <c:spPr>
              <a:solidFill>
                <a:srgbClr val="FF0000"/>
              </a:solidFill>
            </c:spPr>
          </c:dPt>
          <c:cat>
            <c:strRef>
              <c:f>RESUMOS!$B$3:$B$26</c:f>
              <c:strCache>
                <c:ptCount val="24"/>
                <c:pt idx="0">
                  <c:v>ÁREA</c:v>
                </c:pt>
                <c:pt idx="1">
                  <c:v>UFPR/PR</c:v>
                </c:pt>
                <c:pt idx="2">
                  <c:v>UNICSUL</c:v>
                </c:pt>
                <c:pt idx="3">
                  <c:v>UFPEL</c:v>
                </c:pt>
                <c:pt idx="4">
                  <c:v>UFRN</c:v>
                </c:pt>
                <c:pt idx="5">
                  <c:v>UFTM</c:v>
                </c:pt>
                <c:pt idx="6">
                  <c:v>UFV/UFJF</c:v>
                </c:pt>
                <c:pt idx="7">
                  <c:v>USJT</c:v>
                </c:pt>
                <c:pt idx="8">
                  <c:v>UNICAMP</c:v>
                </c:pt>
                <c:pt idx="9">
                  <c:v>UDESC</c:v>
                </c:pt>
                <c:pt idx="10">
                  <c:v>UNB</c:v>
                </c:pt>
                <c:pt idx="11">
                  <c:v>UPE/UFPB</c:v>
                </c:pt>
                <c:pt idx="12">
                  <c:v>USP</c:v>
                </c:pt>
                <c:pt idx="13">
                  <c:v>UFES</c:v>
                </c:pt>
                <c:pt idx="14">
                  <c:v>UNESP/RC</c:v>
                </c:pt>
                <c:pt idx="15">
                  <c:v>UFMG</c:v>
                </c:pt>
                <c:pt idx="16">
                  <c:v>UCB</c:v>
                </c:pt>
                <c:pt idx="17">
                  <c:v>UFSC</c:v>
                </c:pt>
                <c:pt idx="18">
                  <c:v>UNIMEP</c:v>
                </c:pt>
                <c:pt idx="19">
                  <c:v>UFRGS</c:v>
                </c:pt>
                <c:pt idx="20">
                  <c:v>UGF</c:v>
                </c:pt>
                <c:pt idx="21">
                  <c:v>UNIVERSO</c:v>
                </c:pt>
                <c:pt idx="22">
                  <c:v>UEL</c:v>
                </c:pt>
                <c:pt idx="23">
                  <c:v>UFRJ</c:v>
                </c:pt>
              </c:strCache>
            </c:strRef>
          </c:cat>
          <c:val>
            <c:numRef>
              <c:f>RESUMOS!$N$3:$N$26</c:f>
              <c:numCache>
                <c:formatCode>0</c:formatCode>
                <c:ptCount val="24"/>
                <c:pt idx="0">
                  <c:v>335.51136363636374</c:v>
                </c:pt>
                <c:pt idx="1">
                  <c:v>380</c:v>
                </c:pt>
                <c:pt idx="2">
                  <c:v>380</c:v>
                </c:pt>
                <c:pt idx="3">
                  <c:v>335</c:v>
                </c:pt>
                <c:pt idx="4">
                  <c:v>307.5</c:v>
                </c:pt>
                <c:pt idx="5">
                  <c:v>305</c:v>
                </c:pt>
                <c:pt idx="6">
                  <c:v>130</c:v>
                </c:pt>
                <c:pt idx="7">
                  <c:v>145</c:v>
                </c:pt>
                <c:pt idx="8">
                  <c:v>257.5</c:v>
                </c:pt>
                <c:pt idx="9">
                  <c:v>495</c:v>
                </c:pt>
                <c:pt idx="10">
                  <c:v>220</c:v>
                </c:pt>
                <c:pt idx="11">
                  <c:v>290</c:v>
                </c:pt>
                <c:pt idx="12">
                  <c:v>270</c:v>
                </c:pt>
                <c:pt idx="13">
                  <c:v>227.5</c:v>
                </c:pt>
                <c:pt idx="14">
                  <c:v>500</c:v>
                </c:pt>
                <c:pt idx="15">
                  <c:v>490</c:v>
                </c:pt>
                <c:pt idx="16">
                  <c:v>495</c:v>
                </c:pt>
                <c:pt idx="17">
                  <c:v>565</c:v>
                </c:pt>
                <c:pt idx="18">
                  <c:v>222.5</c:v>
                </c:pt>
                <c:pt idx="19">
                  <c:v>417.5</c:v>
                </c:pt>
                <c:pt idx="20">
                  <c:v>417.5</c:v>
                </c:pt>
                <c:pt idx="21">
                  <c:v>190</c:v>
                </c:pt>
                <c:pt idx="22">
                  <c:v>341.25</c:v>
                </c:pt>
                <c:pt idx="23">
                  <c:v>710</c:v>
                </c:pt>
              </c:numCache>
            </c:numRef>
          </c:val>
        </c:ser>
        <c:axId val="113219072"/>
        <c:axId val="113238784"/>
      </c:barChart>
      <c:catAx>
        <c:axId val="113219072"/>
        <c:scaling>
          <c:orientation val="minMax"/>
        </c:scaling>
        <c:axPos val="b"/>
        <c:majorTickMark val="none"/>
        <c:tickLblPos val="nextTo"/>
        <c:crossAx val="113238784"/>
        <c:crosses val="autoZero"/>
        <c:auto val="1"/>
        <c:lblAlgn val="ctr"/>
        <c:lblOffset val="100"/>
      </c:catAx>
      <c:valAx>
        <c:axId val="1132387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MEDIANA</a:t>
                </a:r>
              </a:p>
            </c:rich>
          </c:tx>
          <c:layout/>
        </c:title>
        <c:numFmt formatCode="0" sourceLinked="1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1321907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/>
            </a:pPr>
            <a:endParaRPr lang="en-US"/>
          </a:p>
        </c:txPr>
      </c:dTable>
    </c:plotArea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% PRODUÇÃO A1 (EF)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112365145228216"/>
          <c:y val="9.0500840336134702E-2"/>
          <c:w val="0.86769006915629365"/>
          <c:h val="0.80335078031212459"/>
        </c:manualLayout>
      </c:layout>
      <c:barChart>
        <c:barDir val="col"/>
        <c:grouping val="clustered"/>
        <c:ser>
          <c:idx val="0"/>
          <c:order val="0"/>
          <c:tx>
            <c:v>% DOCENTES A1</c:v>
          </c:tx>
          <c:cat>
            <c:strRef>
              <c:f>RESUMOS!$B$4:$B$26</c:f>
              <c:strCache>
                <c:ptCount val="23"/>
                <c:pt idx="0">
                  <c:v>UFPR/PR</c:v>
                </c:pt>
                <c:pt idx="1">
                  <c:v>UNICSUL</c:v>
                </c:pt>
                <c:pt idx="2">
                  <c:v>UFPEL</c:v>
                </c:pt>
                <c:pt idx="3">
                  <c:v>UFRN</c:v>
                </c:pt>
                <c:pt idx="4">
                  <c:v>UFTM</c:v>
                </c:pt>
                <c:pt idx="5">
                  <c:v>UFV/UFJF</c:v>
                </c:pt>
                <c:pt idx="6">
                  <c:v>USJT</c:v>
                </c:pt>
                <c:pt idx="7">
                  <c:v>UNICAMP</c:v>
                </c:pt>
                <c:pt idx="8">
                  <c:v>UDESC</c:v>
                </c:pt>
                <c:pt idx="9">
                  <c:v>UNB</c:v>
                </c:pt>
                <c:pt idx="10">
                  <c:v>UPE/UFPB</c:v>
                </c:pt>
                <c:pt idx="11">
                  <c:v>USP</c:v>
                </c:pt>
                <c:pt idx="12">
                  <c:v>UFES</c:v>
                </c:pt>
                <c:pt idx="13">
                  <c:v>UNESP/RC</c:v>
                </c:pt>
                <c:pt idx="14">
                  <c:v>UFMG</c:v>
                </c:pt>
                <c:pt idx="15">
                  <c:v>UCB</c:v>
                </c:pt>
                <c:pt idx="16">
                  <c:v>UFSC</c:v>
                </c:pt>
                <c:pt idx="17">
                  <c:v>UNIMEP</c:v>
                </c:pt>
                <c:pt idx="18">
                  <c:v>UFRGS</c:v>
                </c:pt>
                <c:pt idx="19">
                  <c:v>UGF</c:v>
                </c:pt>
                <c:pt idx="20">
                  <c:v>UNIVERSO</c:v>
                </c:pt>
                <c:pt idx="21">
                  <c:v>UEL</c:v>
                </c:pt>
                <c:pt idx="22">
                  <c:v>UFRJ</c:v>
                </c:pt>
              </c:strCache>
            </c:strRef>
          </c:cat>
          <c:val>
            <c:numRef>
              <c:f>RESUMOS!$O$4:$O$26</c:f>
              <c:numCache>
                <c:formatCode>0</c:formatCode>
                <c:ptCount val="23"/>
                <c:pt idx="0">
                  <c:v>29.411764705882355</c:v>
                </c:pt>
                <c:pt idx="1">
                  <c:v>66.666666666666657</c:v>
                </c:pt>
                <c:pt idx="2">
                  <c:v>48.48484848484847</c:v>
                </c:pt>
                <c:pt idx="3">
                  <c:v>30</c:v>
                </c:pt>
                <c:pt idx="4">
                  <c:v>23.076923076923073</c:v>
                </c:pt>
                <c:pt idx="5">
                  <c:v>36.363636363636353</c:v>
                </c:pt>
                <c:pt idx="6">
                  <c:v>15.384615384615385</c:v>
                </c:pt>
                <c:pt idx="7">
                  <c:v>52</c:v>
                </c:pt>
                <c:pt idx="8">
                  <c:v>50</c:v>
                </c:pt>
                <c:pt idx="9">
                  <c:v>33.333333333333329</c:v>
                </c:pt>
                <c:pt idx="10">
                  <c:v>24</c:v>
                </c:pt>
                <c:pt idx="11">
                  <c:v>50</c:v>
                </c:pt>
                <c:pt idx="12">
                  <c:v>23.255813953488371</c:v>
                </c:pt>
                <c:pt idx="13">
                  <c:v>70</c:v>
                </c:pt>
                <c:pt idx="14">
                  <c:v>60</c:v>
                </c:pt>
                <c:pt idx="15">
                  <c:v>81.481481481481481</c:v>
                </c:pt>
                <c:pt idx="16">
                  <c:v>41.17647058823529</c:v>
                </c:pt>
                <c:pt idx="17">
                  <c:v>38.095238095238102</c:v>
                </c:pt>
                <c:pt idx="18">
                  <c:v>41.025641025641015</c:v>
                </c:pt>
                <c:pt idx="19">
                  <c:v>54.54545454545454</c:v>
                </c:pt>
                <c:pt idx="20">
                  <c:v>36.363636363636353</c:v>
                </c:pt>
                <c:pt idx="21">
                  <c:v>25.454545454545453</c:v>
                </c:pt>
                <c:pt idx="22">
                  <c:v>72.727272727272734</c:v>
                </c:pt>
              </c:numCache>
            </c:numRef>
          </c:val>
        </c:ser>
        <c:axId val="114765824"/>
        <c:axId val="114767360"/>
      </c:barChart>
      <c:catAx>
        <c:axId val="114765824"/>
        <c:scaling>
          <c:orientation val="minMax"/>
        </c:scaling>
        <c:axPos val="b"/>
        <c:majorTickMark val="none"/>
        <c:tickLblPos val="nextTo"/>
        <c:crossAx val="114767360"/>
        <c:crosses val="autoZero"/>
        <c:auto val="1"/>
        <c:lblAlgn val="ctr"/>
        <c:lblOffset val="100"/>
      </c:catAx>
      <c:valAx>
        <c:axId val="1147673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PERCENTUAL DE DOCENTES </a:t>
                </a:r>
              </a:p>
            </c:rich>
          </c:tx>
          <c:layout>
            <c:manualLayout>
              <c:xMode val="edge"/>
              <c:yMode val="edge"/>
              <c:x val="4.0752420470262812E-2"/>
              <c:y val="0.31979863945578235"/>
            </c:manualLayout>
          </c:layout>
        </c:title>
        <c:numFmt formatCode="0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47658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PRODUÇÃO % A1 + A2 (EF)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% DOC A1+A2</c:v>
          </c:tx>
          <c:cat>
            <c:strRef>
              <c:f>RESUMOS!$B$4:$B$26</c:f>
              <c:strCache>
                <c:ptCount val="23"/>
                <c:pt idx="0">
                  <c:v>UFPR/PR</c:v>
                </c:pt>
                <c:pt idx="1">
                  <c:v>UNICSUL</c:v>
                </c:pt>
                <c:pt idx="2">
                  <c:v>UFPEL</c:v>
                </c:pt>
                <c:pt idx="3">
                  <c:v>UFRN</c:v>
                </c:pt>
                <c:pt idx="4">
                  <c:v>UFTM</c:v>
                </c:pt>
                <c:pt idx="5">
                  <c:v>UFV/UFJF</c:v>
                </c:pt>
                <c:pt idx="6">
                  <c:v>USJT</c:v>
                </c:pt>
                <c:pt idx="7">
                  <c:v>UNICAMP</c:v>
                </c:pt>
                <c:pt idx="8">
                  <c:v>UDESC</c:v>
                </c:pt>
                <c:pt idx="9">
                  <c:v>UNB</c:v>
                </c:pt>
                <c:pt idx="10">
                  <c:v>UPE/UFPB</c:v>
                </c:pt>
                <c:pt idx="11">
                  <c:v>USP</c:v>
                </c:pt>
                <c:pt idx="12">
                  <c:v>UFES</c:v>
                </c:pt>
                <c:pt idx="13">
                  <c:v>UNESP/RC</c:v>
                </c:pt>
                <c:pt idx="14">
                  <c:v>UFMG</c:v>
                </c:pt>
                <c:pt idx="15">
                  <c:v>UCB</c:v>
                </c:pt>
                <c:pt idx="16">
                  <c:v>UFSC</c:v>
                </c:pt>
                <c:pt idx="17">
                  <c:v>UNIMEP</c:v>
                </c:pt>
                <c:pt idx="18">
                  <c:v>UFRGS</c:v>
                </c:pt>
                <c:pt idx="19">
                  <c:v>UGF</c:v>
                </c:pt>
                <c:pt idx="20">
                  <c:v>UNIVERSO</c:v>
                </c:pt>
                <c:pt idx="21">
                  <c:v>UEL</c:v>
                </c:pt>
                <c:pt idx="22">
                  <c:v>UFRJ</c:v>
                </c:pt>
              </c:strCache>
            </c:strRef>
          </c:cat>
          <c:val>
            <c:numRef>
              <c:f>RESUMOS!$P$4:$P$26</c:f>
              <c:numCache>
                <c:formatCode>0</c:formatCode>
                <c:ptCount val="23"/>
                <c:pt idx="0">
                  <c:v>70.588235294117666</c:v>
                </c:pt>
                <c:pt idx="1">
                  <c:v>91.666666666666657</c:v>
                </c:pt>
                <c:pt idx="2">
                  <c:v>72.727272727272734</c:v>
                </c:pt>
                <c:pt idx="3">
                  <c:v>90</c:v>
                </c:pt>
                <c:pt idx="4">
                  <c:v>53.846153846153861</c:v>
                </c:pt>
                <c:pt idx="5">
                  <c:v>54.54545454545454</c:v>
                </c:pt>
                <c:pt idx="6">
                  <c:v>69.230769230769212</c:v>
                </c:pt>
                <c:pt idx="7">
                  <c:v>80</c:v>
                </c:pt>
                <c:pt idx="8">
                  <c:v>93.75</c:v>
                </c:pt>
                <c:pt idx="9">
                  <c:v>58.333333333333336</c:v>
                </c:pt>
                <c:pt idx="10">
                  <c:v>64</c:v>
                </c:pt>
                <c:pt idx="11">
                  <c:v>79.411764705882376</c:v>
                </c:pt>
                <c:pt idx="12">
                  <c:v>93.023255813953469</c:v>
                </c:pt>
                <c:pt idx="13">
                  <c:v>110.00000000000001</c:v>
                </c:pt>
                <c:pt idx="14">
                  <c:v>100</c:v>
                </c:pt>
                <c:pt idx="15">
                  <c:v>103.7037037037037</c:v>
                </c:pt>
                <c:pt idx="16">
                  <c:v>88.235294117647072</c:v>
                </c:pt>
                <c:pt idx="17">
                  <c:v>85.714285714285722</c:v>
                </c:pt>
                <c:pt idx="18">
                  <c:v>87.179487179487154</c:v>
                </c:pt>
                <c:pt idx="19">
                  <c:v>72.727272727272734</c:v>
                </c:pt>
                <c:pt idx="20">
                  <c:v>90.909090909090907</c:v>
                </c:pt>
                <c:pt idx="21">
                  <c:v>69.090909090909093</c:v>
                </c:pt>
                <c:pt idx="22">
                  <c:v>100</c:v>
                </c:pt>
              </c:numCache>
            </c:numRef>
          </c:val>
        </c:ser>
        <c:axId val="114889088"/>
        <c:axId val="114891776"/>
      </c:barChart>
      <c:catAx>
        <c:axId val="114889088"/>
        <c:scaling>
          <c:orientation val="minMax"/>
        </c:scaling>
        <c:axPos val="b"/>
        <c:majorTickMark val="none"/>
        <c:tickLblPos val="nextTo"/>
        <c:crossAx val="114891776"/>
        <c:crosses val="autoZero"/>
        <c:auto val="1"/>
        <c:lblAlgn val="ctr"/>
        <c:lblOffset val="100"/>
      </c:catAx>
      <c:valAx>
        <c:axId val="114891776"/>
        <c:scaling>
          <c:orientation val="minMax"/>
          <c:max val="100"/>
        </c:scaling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PERCENTUAL DE DOCENTES</a:t>
                </a:r>
              </a:p>
            </c:rich>
          </c:tx>
          <c:layout>
            <c:manualLayout>
              <c:xMode val="edge"/>
              <c:yMode val="edge"/>
              <c:x val="1.6863070539419104E-2"/>
              <c:y val="0.30956862745098057"/>
            </c:manualLayout>
          </c:layout>
        </c:title>
        <c:numFmt formatCode="0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1488908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COMPARATIVO TRIÊNIOS 2007-2009 vs 2010-2011 (FT)</a:t>
            </a:r>
          </a:p>
        </c:rich>
      </c:tx>
      <c:layout>
        <c:manualLayout>
          <c:xMode val="edge"/>
          <c:yMode val="edge"/>
          <c:x val="0.29181488243430204"/>
          <c:y val="2.0328131252500978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RESUMO!$D$19</c:f>
              <c:strCache>
                <c:ptCount val="1"/>
                <c:pt idx="0">
                  <c:v>2007-2009</c:v>
                </c:pt>
              </c:strCache>
            </c:strRef>
          </c:tx>
          <c:trendline>
            <c:spPr>
              <a:ln w="19050">
                <a:solidFill>
                  <a:schemeClr val="tx1"/>
                </a:solidFill>
              </a:ln>
            </c:spPr>
            <c:trendlineType val="poly"/>
            <c:order val="3"/>
          </c:trendline>
          <c:cat>
            <c:strRef>
              <c:f>RESUMO!$E$18:$K$18</c:f>
              <c:strCache>
                <c:ptCount val="7"/>
                <c:pt idx="0">
                  <c:v>A1</c:v>
                </c:pt>
                <c:pt idx="1">
                  <c:v>A2</c:v>
                </c:pt>
                <c:pt idx="2">
                  <c:v>B1</c:v>
                </c:pt>
                <c:pt idx="3">
                  <c:v>B2</c:v>
                </c:pt>
                <c:pt idx="4">
                  <c:v>B3</c:v>
                </c:pt>
                <c:pt idx="5">
                  <c:v>B4</c:v>
                </c:pt>
                <c:pt idx="6">
                  <c:v>B5</c:v>
                </c:pt>
              </c:strCache>
            </c:strRef>
          </c:cat>
          <c:val>
            <c:numRef>
              <c:f>RESUMO!$E$19:$K$19</c:f>
              <c:numCache>
                <c:formatCode>General</c:formatCode>
                <c:ptCount val="7"/>
                <c:pt idx="0">
                  <c:v>94</c:v>
                </c:pt>
                <c:pt idx="1">
                  <c:v>105</c:v>
                </c:pt>
                <c:pt idx="2">
                  <c:v>261</c:v>
                </c:pt>
                <c:pt idx="3">
                  <c:v>190</c:v>
                </c:pt>
                <c:pt idx="4">
                  <c:v>86</c:v>
                </c:pt>
                <c:pt idx="5">
                  <c:v>25</c:v>
                </c:pt>
                <c:pt idx="6">
                  <c:v>39</c:v>
                </c:pt>
              </c:numCache>
            </c:numRef>
          </c:val>
        </c:ser>
        <c:ser>
          <c:idx val="1"/>
          <c:order val="1"/>
          <c:tx>
            <c:strRef>
              <c:f>RESUMO!$D$20</c:f>
              <c:strCache>
                <c:ptCount val="1"/>
                <c:pt idx="0">
                  <c:v>2010-2011</c:v>
                </c:pt>
              </c:strCache>
            </c:strRef>
          </c:tx>
          <c:spPr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c:spPr>
          <c:trendline>
            <c:spPr>
              <a:ln w="31750"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  <c:trendlineType val="poly"/>
            <c:order val="3"/>
          </c:trendline>
          <c:cat>
            <c:strRef>
              <c:f>RESUMO!$E$18:$K$18</c:f>
              <c:strCache>
                <c:ptCount val="7"/>
                <c:pt idx="0">
                  <c:v>A1</c:v>
                </c:pt>
                <c:pt idx="1">
                  <c:v>A2</c:v>
                </c:pt>
                <c:pt idx="2">
                  <c:v>B1</c:v>
                </c:pt>
                <c:pt idx="3">
                  <c:v>B2</c:v>
                </c:pt>
                <c:pt idx="4">
                  <c:v>B3</c:v>
                </c:pt>
                <c:pt idx="5">
                  <c:v>B4</c:v>
                </c:pt>
                <c:pt idx="6">
                  <c:v>B5</c:v>
                </c:pt>
              </c:strCache>
            </c:strRef>
          </c:cat>
          <c:val>
            <c:numRef>
              <c:f>RESUMO!$E$20:$K$20</c:f>
              <c:numCache>
                <c:formatCode>General</c:formatCode>
                <c:ptCount val="7"/>
                <c:pt idx="0">
                  <c:v>93</c:v>
                </c:pt>
                <c:pt idx="1">
                  <c:v>220</c:v>
                </c:pt>
                <c:pt idx="2">
                  <c:v>343</c:v>
                </c:pt>
                <c:pt idx="3">
                  <c:v>161</c:v>
                </c:pt>
                <c:pt idx="4">
                  <c:v>67</c:v>
                </c:pt>
                <c:pt idx="5">
                  <c:v>22</c:v>
                </c:pt>
                <c:pt idx="6">
                  <c:v>32</c:v>
                </c:pt>
              </c:numCache>
            </c:numRef>
          </c:val>
        </c:ser>
        <c:axId val="114948736"/>
        <c:axId val="114827648"/>
      </c:barChart>
      <c:catAx>
        <c:axId val="114948736"/>
        <c:scaling>
          <c:orientation val="minMax"/>
        </c:scaling>
        <c:axPos val="b"/>
        <c:majorTickMark val="none"/>
        <c:tickLblPos val="nextTo"/>
        <c:crossAx val="114827648"/>
        <c:crosses val="autoZero"/>
        <c:auto val="1"/>
        <c:lblAlgn val="ctr"/>
        <c:lblOffset val="100"/>
      </c:catAx>
      <c:valAx>
        <c:axId val="11482764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ITENS PRODUZIDOS (UN)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1149487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en-US"/>
          </a:p>
        </c:txPr>
      </c:dTable>
    </c:plotArea>
    <c:plotVisOnly val="1"/>
  </c:chart>
  <c:txPr>
    <a:bodyPr/>
    <a:lstStyle/>
    <a:p>
      <a:pPr>
        <a:defRPr sz="1600" b="1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 sz="1800" b="1" i="0" u="none" strike="noStrike" baseline="0"/>
              <a:t>PONTOS / DOCENTE (FT)</a:t>
            </a:r>
            <a:endParaRPr lang="en-US"/>
          </a:p>
        </c:rich>
      </c:tx>
      <c:layout>
        <c:manualLayout>
          <c:xMode val="edge"/>
          <c:yMode val="edge"/>
          <c:x val="0.40985637621023552"/>
          <c:y val="1.2196878751500601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v>PONTOS/DOC</c:v>
          </c:tx>
          <c:dPt>
            <c:idx val="0"/>
            <c:spPr>
              <a:solidFill>
                <a:srgbClr val="FF0000"/>
              </a:solidFill>
            </c:spPr>
          </c:dPt>
          <c:cat>
            <c:strRef>
              <c:f>RESUMO!$B$3:$B$15</c:f>
              <c:strCache>
                <c:ptCount val="13"/>
                <c:pt idx="0">
                  <c:v>ÁREA</c:v>
                </c:pt>
                <c:pt idx="1">
                  <c:v>UNIMEP</c:v>
                </c:pt>
                <c:pt idx="2">
                  <c:v>UFSCar</c:v>
                </c:pt>
                <c:pt idx="3">
                  <c:v>UNESP</c:v>
                </c:pt>
                <c:pt idx="4">
                  <c:v>UFPE</c:v>
                </c:pt>
                <c:pt idx="5">
                  <c:v>UNICID</c:v>
                </c:pt>
                <c:pt idx="6">
                  <c:v>UNINOVE</c:v>
                </c:pt>
                <c:pt idx="7">
                  <c:v>UNISUAM</c:v>
                </c:pt>
                <c:pt idx="8">
                  <c:v>UEL UNOPAR</c:v>
                </c:pt>
                <c:pt idx="9">
                  <c:v>UFCSPA</c:v>
                </c:pt>
                <c:pt idx="10">
                  <c:v>UDESC</c:v>
                </c:pt>
                <c:pt idx="11">
                  <c:v>UFMG</c:v>
                </c:pt>
                <c:pt idx="12">
                  <c:v>UFRN</c:v>
                </c:pt>
              </c:strCache>
            </c:strRef>
          </c:cat>
          <c:val>
            <c:numRef>
              <c:f>RESUMO!$M$3:$M$15</c:f>
              <c:numCache>
                <c:formatCode>0</c:formatCode>
                <c:ptCount val="13"/>
                <c:pt idx="0">
                  <c:v>511.42191628641115</c:v>
                </c:pt>
                <c:pt idx="1">
                  <c:v>286.5</c:v>
                </c:pt>
                <c:pt idx="2">
                  <c:v>590.78947368421052</c:v>
                </c:pt>
                <c:pt idx="3">
                  <c:v>623.75</c:v>
                </c:pt>
                <c:pt idx="4">
                  <c:v>363.33333333333331</c:v>
                </c:pt>
                <c:pt idx="5">
                  <c:v>660.90909090909099</c:v>
                </c:pt>
                <c:pt idx="6">
                  <c:v>978.38709677419342</c:v>
                </c:pt>
                <c:pt idx="7">
                  <c:v>480</c:v>
                </c:pt>
                <c:pt idx="8">
                  <c:v>503.68421052631578</c:v>
                </c:pt>
                <c:pt idx="9">
                  <c:v>298.84615384615381</c:v>
                </c:pt>
                <c:pt idx="10">
                  <c:v>266.36363636363637</c:v>
                </c:pt>
                <c:pt idx="11">
                  <c:v>810</c:v>
                </c:pt>
                <c:pt idx="12">
                  <c:v>274.5</c:v>
                </c:pt>
              </c:numCache>
            </c:numRef>
          </c:val>
        </c:ser>
        <c:axId val="114841856"/>
        <c:axId val="114855936"/>
      </c:barChart>
      <c:catAx>
        <c:axId val="114841856"/>
        <c:scaling>
          <c:orientation val="minMax"/>
        </c:scaling>
        <c:axPos val="b"/>
        <c:majorTickMark val="none"/>
        <c:tickLblPos val="nextTo"/>
        <c:crossAx val="114855936"/>
        <c:crosses val="autoZero"/>
        <c:auto val="1"/>
        <c:lblAlgn val="ctr"/>
        <c:lblOffset val="100"/>
      </c:catAx>
      <c:valAx>
        <c:axId val="11485593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PONTOS/ DOCENTE</a:t>
                </a:r>
              </a:p>
            </c:rich>
          </c:tx>
          <c:layout/>
        </c:title>
        <c:numFmt formatCode="0" sourceLinked="1"/>
        <c:maj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1484185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en-US"/>
          </a:p>
        </c:txPr>
      </c:dTable>
    </c:plotArea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5"/>
  <c:chart>
    <c:title>
      <c:tx>
        <c:rich>
          <a:bodyPr/>
          <a:lstStyle/>
          <a:p>
            <a:pPr>
              <a:defRPr/>
            </a:pPr>
            <a:r>
              <a:rPr lang="en-US"/>
              <a:t>PRODUÇÃO</a:t>
            </a:r>
            <a:r>
              <a:rPr lang="en-US" baseline="0"/>
              <a:t> MEDIANA (FT)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v>MEDIANA</c:v>
          </c:tx>
          <c:dPt>
            <c:idx val="0"/>
            <c:spPr>
              <a:solidFill>
                <a:srgbClr val="FF0000"/>
              </a:solidFill>
            </c:spPr>
          </c:dPt>
          <c:cat>
            <c:strRef>
              <c:f>RESUMO!$B$3:$B$15</c:f>
              <c:strCache>
                <c:ptCount val="13"/>
                <c:pt idx="0">
                  <c:v>ÁREA</c:v>
                </c:pt>
                <c:pt idx="1">
                  <c:v>UNIMEP</c:v>
                </c:pt>
                <c:pt idx="2">
                  <c:v>UFSCar</c:v>
                </c:pt>
                <c:pt idx="3">
                  <c:v>UNESP</c:v>
                </c:pt>
                <c:pt idx="4">
                  <c:v>UFPE</c:v>
                </c:pt>
                <c:pt idx="5">
                  <c:v>UNICID</c:v>
                </c:pt>
                <c:pt idx="6">
                  <c:v>UNINOVE</c:v>
                </c:pt>
                <c:pt idx="7">
                  <c:v>UNISUAM</c:v>
                </c:pt>
                <c:pt idx="8">
                  <c:v>UEL UNOPAR</c:v>
                </c:pt>
                <c:pt idx="9">
                  <c:v>UFCSPA</c:v>
                </c:pt>
                <c:pt idx="10">
                  <c:v>UDESC</c:v>
                </c:pt>
                <c:pt idx="11">
                  <c:v>UFMG</c:v>
                </c:pt>
                <c:pt idx="12">
                  <c:v>UFRN</c:v>
                </c:pt>
              </c:strCache>
            </c:strRef>
          </c:cat>
          <c:val>
            <c:numRef>
              <c:f>RESUMO!$N$3:$N$15</c:f>
              <c:numCache>
                <c:formatCode>General</c:formatCode>
                <c:ptCount val="13"/>
                <c:pt idx="0" formatCode="0">
                  <c:v>419.1666666666668</c:v>
                </c:pt>
                <c:pt idx="1">
                  <c:v>235</c:v>
                </c:pt>
                <c:pt idx="2">
                  <c:v>500</c:v>
                </c:pt>
                <c:pt idx="3">
                  <c:v>480</c:v>
                </c:pt>
                <c:pt idx="4">
                  <c:v>340</c:v>
                </c:pt>
                <c:pt idx="5">
                  <c:v>600</c:v>
                </c:pt>
                <c:pt idx="6">
                  <c:v>920</c:v>
                </c:pt>
                <c:pt idx="7">
                  <c:v>330</c:v>
                </c:pt>
                <c:pt idx="8">
                  <c:v>330</c:v>
                </c:pt>
                <c:pt idx="9">
                  <c:v>235</c:v>
                </c:pt>
                <c:pt idx="10">
                  <c:v>220</c:v>
                </c:pt>
                <c:pt idx="11">
                  <c:v>600</c:v>
                </c:pt>
                <c:pt idx="12">
                  <c:v>240</c:v>
                </c:pt>
              </c:numCache>
            </c:numRef>
          </c:val>
        </c:ser>
        <c:axId val="115083136"/>
        <c:axId val="115084672"/>
      </c:barChart>
      <c:catAx>
        <c:axId val="115083136"/>
        <c:scaling>
          <c:orientation val="minMax"/>
        </c:scaling>
        <c:axPos val="b"/>
        <c:majorTickMark val="none"/>
        <c:tickLblPos val="nextTo"/>
        <c:crossAx val="115084672"/>
        <c:crosses val="autoZero"/>
        <c:auto val="1"/>
        <c:lblAlgn val="ctr"/>
        <c:lblOffset val="100"/>
      </c:catAx>
      <c:valAx>
        <c:axId val="11508467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 b="1"/>
                </a:pPr>
                <a:r>
                  <a:rPr lang="en-US" sz="1600" b="1"/>
                  <a:t>MEDIANA</a:t>
                </a:r>
              </a:p>
            </c:rich>
          </c:tx>
          <c:layout/>
        </c:title>
        <c:numFmt formatCode="0" sourceLinked="1"/>
        <c:maj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150831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en-US"/>
          </a:p>
        </c:txPr>
      </c:dTable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0.19917</cdr:x>
      <cdr:y>0.36495</cdr:y>
    </cdr:from>
    <cdr:to>
      <cdr:x>0.23154</cdr:x>
      <cdr:y>0.43577</cdr:y>
    </cdr:to>
    <cdr:sp macro="" textlink="">
      <cdr:nvSpPr>
        <cdr:cNvPr id="2" name="Seta para cima 1"/>
        <cdr:cNvSpPr/>
      </cdr:nvSpPr>
      <cdr:spPr>
        <a:xfrm xmlns:a="http://schemas.openxmlformats.org/drawingml/2006/main">
          <a:off x="1800000" y="2280000"/>
          <a:ext cx="292500" cy="442500"/>
        </a:xfrm>
        <a:prstGeom xmlns:a="http://schemas.openxmlformats.org/drawingml/2006/main" prst="upArrow">
          <a:avLst/>
        </a:prstGeom>
        <a:solidFill xmlns:a="http://schemas.openxmlformats.org/drawingml/2006/main">
          <a:schemeClr val="accent2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0.81328</cdr:x>
      <cdr:y>0.09844</cdr:y>
    </cdr:from>
    <cdr:to>
      <cdr:x>0.84564</cdr:x>
      <cdr:y>0.16927</cdr:y>
    </cdr:to>
    <cdr:sp macro="" textlink="">
      <cdr:nvSpPr>
        <cdr:cNvPr id="3" name="Seta para cima 2"/>
        <cdr:cNvSpPr/>
      </cdr:nvSpPr>
      <cdr:spPr>
        <a:xfrm xmlns:a="http://schemas.openxmlformats.org/drawingml/2006/main">
          <a:off x="7350000" y="615000"/>
          <a:ext cx="292500" cy="442500"/>
        </a:xfrm>
        <a:prstGeom xmlns:a="http://schemas.openxmlformats.org/drawingml/2006/main" prst="upArrow">
          <a:avLst/>
        </a:prstGeom>
        <a:solidFill xmlns:a="http://schemas.openxmlformats.org/drawingml/2006/main">
          <a:schemeClr val="accent2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0.39751</cdr:x>
      <cdr:y>0.61945</cdr:y>
    </cdr:from>
    <cdr:to>
      <cdr:x>0.43734</cdr:x>
      <cdr:y>0.69388</cdr:y>
    </cdr:to>
    <cdr:sp macro="" textlink="">
      <cdr:nvSpPr>
        <cdr:cNvPr id="4" name="Seta para baixo 3"/>
        <cdr:cNvSpPr/>
      </cdr:nvSpPr>
      <cdr:spPr>
        <a:xfrm xmlns:a="http://schemas.openxmlformats.org/drawingml/2006/main">
          <a:off x="3592500" y="3870000"/>
          <a:ext cx="360000" cy="465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0.62988</cdr:x>
      <cdr:y>0.62425</cdr:y>
    </cdr:from>
    <cdr:to>
      <cdr:x>0.66224</cdr:x>
      <cdr:y>0.69508</cdr:y>
    </cdr:to>
    <cdr:sp macro="" textlink="">
      <cdr:nvSpPr>
        <cdr:cNvPr id="5" name="Seta para cima 4"/>
        <cdr:cNvSpPr/>
      </cdr:nvSpPr>
      <cdr:spPr>
        <a:xfrm xmlns:a="http://schemas.openxmlformats.org/drawingml/2006/main">
          <a:off x="5692500" y="3900000"/>
          <a:ext cx="292500" cy="442500"/>
        </a:xfrm>
        <a:prstGeom xmlns:a="http://schemas.openxmlformats.org/drawingml/2006/main" prst="upArrow">
          <a:avLst/>
        </a:prstGeom>
        <a:solidFill xmlns:a="http://schemas.openxmlformats.org/drawingml/2006/main">
          <a:schemeClr val="accent2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0.23651</cdr:x>
      <cdr:y>0.38535</cdr:y>
    </cdr:from>
    <cdr:to>
      <cdr:x>0.29627</cdr:x>
      <cdr:y>0.43818</cdr:y>
    </cdr:to>
    <cdr:sp macro="" textlink="">
      <cdr:nvSpPr>
        <cdr:cNvPr id="6" name="CaixaDeTexto 5"/>
        <cdr:cNvSpPr txBox="1"/>
      </cdr:nvSpPr>
      <cdr:spPr>
        <a:xfrm xmlns:a="http://schemas.openxmlformats.org/drawingml/2006/main">
          <a:off x="2137500" y="2407500"/>
          <a:ext cx="540000" cy="330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/>
            <a:t>5.9</a:t>
          </a:r>
        </a:p>
      </cdr:txBody>
    </cdr:sp>
  </cdr:relSizeAnchor>
  <cdr:relSizeAnchor xmlns:cdr="http://schemas.openxmlformats.org/drawingml/2006/chartDrawing">
    <cdr:from>
      <cdr:x>0.44813</cdr:x>
      <cdr:y>0.63145</cdr:y>
    </cdr:from>
    <cdr:to>
      <cdr:x>0.50788</cdr:x>
      <cdr:y>0.68427</cdr:y>
    </cdr:to>
    <cdr:sp macro="" textlink="">
      <cdr:nvSpPr>
        <cdr:cNvPr id="7" name="CaixaDeTexto 1"/>
        <cdr:cNvSpPr txBox="1"/>
      </cdr:nvSpPr>
      <cdr:spPr>
        <a:xfrm xmlns:a="http://schemas.openxmlformats.org/drawingml/2006/main">
          <a:off x="4050000" y="3945000"/>
          <a:ext cx="540000" cy="330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/>
            <a:t>17.0</a:t>
          </a:r>
        </a:p>
      </cdr:txBody>
    </cdr:sp>
  </cdr:relSizeAnchor>
  <cdr:relSizeAnchor xmlns:cdr="http://schemas.openxmlformats.org/drawingml/2006/chartDrawing">
    <cdr:from>
      <cdr:x>0.66971</cdr:x>
      <cdr:y>0.63866</cdr:y>
    </cdr:from>
    <cdr:to>
      <cdr:x>0.72946</cdr:x>
      <cdr:y>0.69148</cdr:y>
    </cdr:to>
    <cdr:sp macro="" textlink="">
      <cdr:nvSpPr>
        <cdr:cNvPr id="8" name="CaixaDeTexto 1"/>
        <cdr:cNvSpPr txBox="1"/>
      </cdr:nvSpPr>
      <cdr:spPr>
        <a:xfrm xmlns:a="http://schemas.openxmlformats.org/drawingml/2006/main">
          <a:off x="6052500" y="3990000"/>
          <a:ext cx="540000" cy="330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/>
            <a:t>33.6</a:t>
          </a:r>
        </a:p>
      </cdr:txBody>
    </cdr:sp>
  </cdr:relSizeAnchor>
  <cdr:relSizeAnchor xmlns:cdr="http://schemas.openxmlformats.org/drawingml/2006/chartDrawing">
    <cdr:from>
      <cdr:x>0.85726</cdr:x>
      <cdr:y>0.11285</cdr:y>
    </cdr:from>
    <cdr:to>
      <cdr:x>0.91701</cdr:x>
      <cdr:y>0.16567</cdr:y>
    </cdr:to>
    <cdr:sp macro="" textlink="">
      <cdr:nvSpPr>
        <cdr:cNvPr id="9" name="CaixaDeTexto 1"/>
        <cdr:cNvSpPr txBox="1"/>
      </cdr:nvSpPr>
      <cdr:spPr>
        <a:xfrm xmlns:a="http://schemas.openxmlformats.org/drawingml/2006/main">
          <a:off x="7747500" y="705000"/>
          <a:ext cx="540000" cy="330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/>
            <a:t>5.8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0.12946</cdr:x>
      <cdr:y>0.41897</cdr:y>
    </cdr:from>
    <cdr:to>
      <cdr:x>0.98921</cdr:x>
      <cdr:y>0.42617</cdr:y>
    </cdr:to>
    <cdr:sp macro="" textlink="">
      <cdr:nvSpPr>
        <cdr:cNvPr id="2" name="Conector reto 1"/>
        <cdr:cNvSpPr/>
      </cdr:nvSpPr>
      <cdr:spPr>
        <a:xfrm xmlns:a="http://schemas.openxmlformats.org/drawingml/2006/main" flipV="1">
          <a:off x="1170000" y="2617529"/>
          <a:ext cx="7769987" cy="4497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0.06556</cdr:x>
      <cdr:y>0.39256</cdr:y>
    </cdr:from>
    <cdr:to>
      <cdr:x>0.12531</cdr:x>
      <cdr:y>0.44778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592511" y="2452516"/>
          <a:ext cx="539990" cy="344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475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0.10456</cdr:x>
      <cdr:y>0.46458</cdr:y>
    </cdr:from>
    <cdr:to>
      <cdr:x>0.9834</cdr:x>
      <cdr:y>0.47059</cdr:y>
    </cdr:to>
    <cdr:sp macro="" textlink="">
      <cdr:nvSpPr>
        <cdr:cNvPr id="2" name="Conector reto 1"/>
        <cdr:cNvSpPr/>
      </cdr:nvSpPr>
      <cdr:spPr>
        <a:xfrm xmlns:a="http://schemas.openxmlformats.org/drawingml/2006/main" flipV="1">
          <a:off x="944963" y="2902478"/>
          <a:ext cx="7942517" cy="3754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0.05228</cdr:x>
      <cdr:y>0.44898</cdr:y>
    </cdr:from>
    <cdr:to>
      <cdr:x>0.11203</cdr:x>
      <cdr:y>0.5042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472498" y="2804985"/>
          <a:ext cx="539991" cy="3449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376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0.0971</cdr:x>
      <cdr:y>0.71549</cdr:y>
    </cdr:from>
    <cdr:to>
      <cdr:x>0.97593</cdr:x>
      <cdr:y>0.72149</cdr:y>
    </cdr:to>
    <cdr:sp macro="" textlink="">
      <cdr:nvSpPr>
        <cdr:cNvPr id="2" name="Conector reto 1"/>
        <cdr:cNvSpPr/>
      </cdr:nvSpPr>
      <cdr:spPr>
        <a:xfrm xmlns:a="http://schemas.openxmlformats.org/drawingml/2006/main" flipV="1">
          <a:off x="877500" y="4470000"/>
          <a:ext cx="7942500" cy="375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0.04315</cdr:x>
      <cdr:y>0.68667</cdr:y>
    </cdr:from>
    <cdr:to>
      <cdr:x>0.1029</cdr:x>
      <cdr:y>0.7419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390000" y="4290000"/>
          <a:ext cx="540000" cy="345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11.9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0.10705</cdr:x>
      <cdr:y>0.40456</cdr:y>
    </cdr:from>
    <cdr:to>
      <cdr:x>0.98589</cdr:x>
      <cdr:y>0.41056</cdr:y>
    </cdr:to>
    <cdr:sp macro="" textlink="">
      <cdr:nvSpPr>
        <cdr:cNvPr id="2" name="Conector reto 1"/>
        <cdr:cNvSpPr/>
      </cdr:nvSpPr>
      <cdr:spPr>
        <a:xfrm xmlns:a="http://schemas.openxmlformats.org/drawingml/2006/main" flipV="1">
          <a:off x="967500" y="2527500"/>
          <a:ext cx="7942500" cy="375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0.07054</cdr:x>
      <cdr:y>0.35534</cdr:y>
    </cdr:from>
    <cdr:to>
      <cdr:x>0.13029</cdr:x>
      <cdr:y>0.41056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637500" y="2220000"/>
          <a:ext cx="540000" cy="345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60.6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0.10041</cdr:x>
      <cdr:y>0.55102</cdr:y>
    </cdr:from>
    <cdr:to>
      <cdr:x>1</cdr:x>
      <cdr:y>0.55942</cdr:y>
    </cdr:to>
    <cdr:sp macro="" textlink="">
      <cdr:nvSpPr>
        <cdr:cNvPr id="3" name="Conector reto 2"/>
        <cdr:cNvSpPr/>
      </cdr:nvSpPr>
      <cdr:spPr>
        <a:xfrm xmlns:a="http://schemas.openxmlformats.org/drawingml/2006/main" flipV="1">
          <a:off x="937455" y="3442499"/>
          <a:ext cx="8130045" cy="52479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0.0473</cdr:x>
      <cdr:y>0.52821</cdr:y>
    </cdr:from>
    <cdr:to>
      <cdr:x>0.10705</cdr:x>
      <cdr:y>0.58343</cdr:y>
    </cdr:to>
    <cdr:sp macro="" textlink="">
      <cdr:nvSpPr>
        <cdr:cNvPr id="4" name="CaixaDeTexto 1"/>
        <cdr:cNvSpPr txBox="1"/>
      </cdr:nvSpPr>
      <cdr:spPr>
        <a:xfrm xmlns:a="http://schemas.openxmlformats.org/drawingml/2006/main">
          <a:off x="427500" y="3300000"/>
          <a:ext cx="539990" cy="344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509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0.10373</cdr:x>
      <cdr:y>0.55342</cdr:y>
    </cdr:from>
    <cdr:to>
      <cdr:x>0.99253</cdr:x>
      <cdr:y>0.56062</cdr:y>
    </cdr:to>
    <cdr:sp macro="" textlink="">
      <cdr:nvSpPr>
        <cdr:cNvPr id="2" name="Conector reto 1"/>
        <cdr:cNvSpPr/>
      </cdr:nvSpPr>
      <cdr:spPr>
        <a:xfrm xmlns:a="http://schemas.openxmlformats.org/drawingml/2006/main" flipV="1">
          <a:off x="937500" y="3457522"/>
          <a:ext cx="8032500" cy="4497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0.04482</cdr:x>
      <cdr:y>0.52701</cdr:y>
    </cdr:from>
    <cdr:to>
      <cdr:x>0.10457</cdr:x>
      <cdr:y>0.58223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405035" y="3292494"/>
          <a:ext cx="539990" cy="344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320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0.13029</cdr:x>
      <cdr:y>0.509</cdr:y>
    </cdr:from>
    <cdr:to>
      <cdr:x>1</cdr:x>
      <cdr:y>0.51861</cdr:y>
    </cdr:to>
    <cdr:sp macro="" textlink="">
      <cdr:nvSpPr>
        <cdr:cNvPr id="2" name="Conector reto 1"/>
        <cdr:cNvSpPr/>
      </cdr:nvSpPr>
      <cdr:spPr>
        <a:xfrm xmlns:a="http://schemas.openxmlformats.org/drawingml/2006/main" flipV="1">
          <a:off x="1177500" y="3180000"/>
          <a:ext cx="7860000" cy="6000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0.08791</cdr:x>
      <cdr:y>0.45711</cdr:y>
    </cdr:from>
    <cdr:to>
      <cdr:x>0.14766</cdr:x>
      <cdr:y>0.51233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720080" y="2448272"/>
          <a:ext cx="489421" cy="295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 dirty="0">
              <a:solidFill>
                <a:srgbClr val="FF0000"/>
              </a:solidFill>
            </a:rPr>
            <a:t>43.6</a:t>
          </a:r>
          <a:endParaRPr lang="en-US" sz="1100" b="1" dirty="0">
            <a:solidFill>
              <a:srgbClr val="FF0000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0.10041</cdr:x>
      <cdr:y>0.23169</cdr:y>
    </cdr:from>
    <cdr:to>
      <cdr:x>1</cdr:x>
      <cdr:y>0.2401</cdr:y>
    </cdr:to>
    <cdr:sp macro="" textlink="">
      <cdr:nvSpPr>
        <cdr:cNvPr id="2" name="Conector reto 1"/>
        <cdr:cNvSpPr/>
      </cdr:nvSpPr>
      <cdr:spPr>
        <a:xfrm xmlns:a="http://schemas.openxmlformats.org/drawingml/2006/main" flipV="1">
          <a:off x="937455" y="1447469"/>
          <a:ext cx="8130045" cy="52542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0.02821</cdr:x>
      <cdr:y>0.20648</cdr:y>
    </cdr:from>
    <cdr:to>
      <cdr:x>0.08796</cdr:x>
      <cdr:y>0.2617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254988" y="1289988"/>
          <a:ext cx="539991" cy="344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81.2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0.11789</cdr:x>
      <cdr:y>0.53064</cdr:y>
    </cdr:from>
    <cdr:to>
      <cdr:x>0.99673</cdr:x>
      <cdr:y>0.53664</cdr:y>
    </cdr:to>
    <cdr:sp macro="" textlink="">
      <cdr:nvSpPr>
        <cdr:cNvPr id="2" name="Conector reto 1"/>
        <cdr:cNvSpPr/>
      </cdr:nvSpPr>
      <cdr:spPr>
        <a:xfrm xmlns:a="http://schemas.openxmlformats.org/drawingml/2006/main" flipV="1">
          <a:off x="1008112" y="2880320"/>
          <a:ext cx="7515135" cy="32568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  <cdr:relSizeAnchor xmlns:cdr="http://schemas.openxmlformats.org/drawingml/2006/chartDrawing">
    <cdr:from>
      <cdr:x>0.06141</cdr:x>
      <cdr:y>0.50181</cdr:y>
    </cdr:from>
    <cdr:to>
      <cdr:x>0.12116</cdr:x>
      <cdr:y>0.55703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554987" y="3135031"/>
          <a:ext cx="539991" cy="344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511</a:t>
          </a:r>
          <a:endParaRPr lang="en-US" sz="1100" b="1">
            <a:solidFill>
              <a:srgbClr val="FF0000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0.05975</cdr:x>
      <cdr:y>0.4982</cdr:y>
    </cdr:from>
    <cdr:to>
      <cdr:x>0.1195</cdr:x>
      <cdr:y>0.55342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540000" y="3112500"/>
          <a:ext cx="540000" cy="345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419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0.11691</cdr:x>
      <cdr:y>0.53064</cdr:y>
    </cdr:from>
    <cdr:to>
      <cdr:x>0.98247</cdr:x>
      <cdr:y>0.53904</cdr:y>
    </cdr:to>
    <cdr:sp macro="" textlink="">
      <cdr:nvSpPr>
        <cdr:cNvPr id="3" name="Conector reto 2"/>
        <cdr:cNvSpPr/>
      </cdr:nvSpPr>
      <cdr:spPr>
        <a:xfrm xmlns:a="http://schemas.openxmlformats.org/drawingml/2006/main" flipV="1">
          <a:off x="1008112" y="2880320"/>
          <a:ext cx="7463902" cy="4559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0.05095</cdr:x>
      <cdr:y>0.45104</cdr:y>
    </cdr:from>
    <cdr:to>
      <cdr:x>0.1107</cdr:x>
      <cdr:y>0.50626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432048" y="2448272"/>
          <a:ext cx="506632" cy="2997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 dirty="0">
              <a:solidFill>
                <a:srgbClr val="FF0000"/>
              </a:solidFill>
            </a:rPr>
            <a:t>47.0</a:t>
          </a:r>
          <a:endParaRPr lang="en-US" sz="11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0.1104</cdr:x>
      <cdr:y>0.46431</cdr:y>
    </cdr:from>
    <cdr:to>
      <cdr:x>0.97596</cdr:x>
      <cdr:y>0.47271</cdr:y>
    </cdr:to>
    <cdr:sp macro="" textlink="">
      <cdr:nvSpPr>
        <cdr:cNvPr id="3" name="Conector reto 2"/>
        <cdr:cNvSpPr/>
      </cdr:nvSpPr>
      <cdr:spPr>
        <a:xfrm xmlns:a="http://schemas.openxmlformats.org/drawingml/2006/main" flipV="1">
          <a:off x="936104" y="2520280"/>
          <a:ext cx="7339248" cy="45596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0.06722</cdr:x>
      <cdr:y>0.18847</cdr:y>
    </cdr:from>
    <cdr:to>
      <cdr:x>0.12697</cdr:x>
      <cdr:y>0.24369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607505" y="1177490"/>
          <a:ext cx="539991" cy="344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600" b="1">
              <a:solidFill>
                <a:srgbClr val="FF0000"/>
              </a:solidFill>
            </a:rPr>
            <a:t>82.1</a:t>
          </a:r>
          <a:endParaRPr lang="en-US" sz="1100" b="1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0.12199</cdr:x>
      <cdr:y>0.2329</cdr:y>
    </cdr:from>
    <cdr:to>
      <cdr:x>0.98091</cdr:x>
      <cdr:y>0.2401</cdr:y>
    </cdr:to>
    <cdr:sp macro="" textlink="">
      <cdr:nvSpPr>
        <cdr:cNvPr id="3" name="Conector reto 2"/>
        <cdr:cNvSpPr/>
      </cdr:nvSpPr>
      <cdr:spPr>
        <a:xfrm xmlns:a="http://schemas.openxmlformats.org/drawingml/2006/main" flipV="1">
          <a:off x="1102496" y="1455018"/>
          <a:ext cx="7762489" cy="44982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>
            <a:ln>
              <a:solidFill>
                <a:srgbClr val="FF0000"/>
              </a:solidFill>
            </a:ln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131BA-0E06-4C4D-973E-F3D33409DDD4}" type="datetimeFigureOut">
              <a:rPr lang="en-US" smtClean="0"/>
              <a:pPr/>
              <a:t>28-Nov-11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8A61B-4816-4BC9-B9E0-38FEFB53A6E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F2952-8FDB-434B-B433-F3881C3C8C00}" type="datetimeFigureOut">
              <a:rPr lang="en-US" smtClean="0"/>
              <a:pPr/>
              <a:t>28-Nov-11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234B0-5253-40F8-B969-F97570CAA5F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234B0-5253-40F8-B969-F97570CAA5F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35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36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37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38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39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40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41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42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44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45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46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47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48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28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30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31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32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33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BB671-753A-4EE1-B6DB-F14504F2249D}" type="slidenum">
              <a:rPr lang="pt-BR" smtClean="0"/>
              <a:pPr/>
              <a:t>34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1476375" y="144463"/>
            <a:ext cx="7272338" cy="836612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pt-BR" sz="2400" dirty="0"/>
              <a:t>Seminário de Acompanhamento de </a:t>
            </a:r>
            <a:r>
              <a:rPr lang="pt-BR" sz="2400" dirty="0" err="1"/>
              <a:t>PPGs</a:t>
            </a:r>
            <a:r>
              <a:rPr lang="pt-BR" sz="2400" dirty="0"/>
              <a:t> – 2010/11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pt-BR" dirty="0"/>
              <a:t>Área 21</a:t>
            </a:r>
          </a:p>
        </p:txBody>
      </p:sp>
      <p:pic>
        <p:nvPicPr>
          <p:cNvPr id="1027" name="Imagem 2" descr="logo-capes-60-anos-origina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50825" y="115888"/>
            <a:ext cx="10287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1187624" y="3068960"/>
            <a:ext cx="67687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Educação Física</a:t>
            </a:r>
          </a:p>
          <a:p>
            <a:r>
              <a:rPr lang="pt-B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Fisioterapia</a:t>
            </a:r>
          </a:p>
          <a:p>
            <a:r>
              <a:rPr lang="pt-BR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Fonoaudiologia</a:t>
            </a:r>
            <a:endParaRPr lang="pt-BR" sz="32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pt-B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Terapia Ocupacional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156176" y="5661248"/>
            <a:ext cx="2634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André Rodacki</a:t>
            </a:r>
          </a:p>
          <a:p>
            <a:r>
              <a:rPr lang="pt-BR" dirty="0" smtClean="0"/>
              <a:t>Marcia Cecília Martinelli</a:t>
            </a:r>
          </a:p>
          <a:p>
            <a:r>
              <a:rPr lang="pt-BR" dirty="0" smtClean="0"/>
              <a:t>Rinaldo Guirro</a:t>
            </a:r>
            <a:endParaRPr lang="en-US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347864" y="1772816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>
                <a:ln w="18000">
                  <a:solidFill>
                    <a:schemeClr val="accent2"/>
                  </a:solidFill>
                  <a:prstDash val="solid"/>
                  <a:miter lim="800000"/>
                </a:ln>
                <a:solidFill>
                  <a:schemeClr val="accent1">
                    <a:lumMod val="9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Área 21</a:t>
            </a:r>
            <a:endParaRPr lang="en-US" sz="4800" b="1" dirty="0">
              <a:ln w="18000">
                <a:solidFill>
                  <a:schemeClr val="accent2"/>
                </a:solidFill>
                <a:prstDash val="solid"/>
                <a:miter lim="800000"/>
              </a:ln>
              <a:solidFill>
                <a:schemeClr val="accent1">
                  <a:lumMod val="9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720080"/>
          </a:xfrm>
        </p:spPr>
        <p:txBody>
          <a:bodyPr/>
          <a:lstStyle/>
          <a:p>
            <a:r>
              <a:rPr lang="pt-BR" b="1" dirty="0" smtClean="0"/>
              <a:t>Classificação de Livros</a:t>
            </a:r>
            <a:endParaRPr lang="en-US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287413"/>
            <a:ext cx="8640960" cy="4165923"/>
          </a:xfrm>
        </p:spPr>
        <p:txBody>
          <a:bodyPr/>
          <a:lstStyle/>
          <a:p>
            <a:r>
              <a:rPr lang="pt-BR" sz="2800" dirty="0" smtClean="0"/>
              <a:t>Envio Livros biblioteca </a:t>
            </a:r>
            <a:r>
              <a:rPr lang="pt-BR" sz="2800" dirty="0" err="1" smtClean="0"/>
              <a:t>EF</a:t>
            </a:r>
            <a:r>
              <a:rPr lang="pt-BR" sz="2800" dirty="0" smtClean="0"/>
              <a:t>/USP-SP (...prazo)</a:t>
            </a:r>
          </a:p>
          <a:p>
            <a:r>
              <a:rPr lang="pt-BR" sz="2800" dirty="0" smtClean="0"/>
              <a:t>Análise presencial da comissão</a:t>
            </a:r>
          </a:p>
          <a:p>
            <a:r>
              <a:rPr lang="pt-BR" sz="2800" dirty="0" smtClean="0"/>
              <a:t>Pouco entendimento dos critérios</a:t>
            </a:r>
          </a:p>
          <a:p>
            <a:pPr lvl="1"/>
            <a:r>
              <a:rPr lang="pt-BR" sz="2400" dirty="0" smtClean="0"/>
              <a:t>Reenvio aos </a:t>
            </a:r>
            <a:r>
              <a:rPr lang="pt-BR" sz="2400" dirty="0" err="1" smtClean="0"/>
              <a:t>PPGs</a:t>
            </a:r>
            <a:endParaRPr lang="pt-BR" sz="2400" dirty="0" smtClean="0"/>
          </a:p>
          <a:p>
            <a:pPr lvl="1"/>
            <a:r>
              <a:rPr lang="pt-BR" sz="2400" dirty="0" smtClean="0"/>
              <a:t>Elaboração ficha eletrônica (enviada aos </a:t>
            </a:r>
            <a:r>
              <a:rPr lang="pt-BR" sz="2400" dirty="0" err="1" smtClean="0"/>
              <a:t>PPGs</a:t>
            </a:r>
            <a:r>
              <a:rPr lang="pt-BR" sz="2400" dirty="0" smtClean="0"/>
              <a:t>)</a:t>
            </a:r>
          </a:p>
          <a:p>
            <a:r>
              <a:rPr lang="pt-BR" sz="2800" dirty="0" smtClean="0"/>
              <a:t>Análise presencial de parte da comissão em SP</a:t>
            </a:r>
          </a:p>
          <a:p>
            <a:pPr lvl="1"/>
            <a:r>
              <a:rPr lang="pt-BR" sz="2400" dirty="0" smtClean="0"/>
              <a:t>Atribuição estratos L4–L1; C4–C1</a:t>
            </a:r>
          </a:p>
          <a:p>
            <a:r>
              <a:rPr lang="pt-BR" sz="2800" dirty="0" smtClean="0"/>
              <a:t>Resultados... ...em alguns minutos... (Beatriz </a:t>
            </a:r>
            <a:r>
              <a:rPr lang="pt-BR" sz="2800" dirty="0" err="1" smtClean="0"/>
              <a:t>et</a:t>
            </a:r>
            <a:r>
              <a:rPr lang="pt-BR" sz="2800" dirty="0" smtClean="0"/>
              <a:t> al.)</a:t>
            </a:r>
          </a:p>
          <a:p>
            <a:endParaRPr lang="pt-BR" sz="2800" dirty="0" smtClean="0"/>
          </a:p>
          <a:p>
            <a:pPr lvl="1">
              <a:buNone/>
            </a:pPr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2060848"/>
            <a:ext cx="8856984" cy="4104456"/>
          </a:xfrm>
        </p:spPr>
        <p:txBody>
          <a:bodyPr/>
          <a:lstStyle/>
          <a:p>
            <a:r>
              <a:rPr lang="pt-BR" sz="2800" dirty="0" smtClean="0"/>
              <a:t>Permitir que os </a:t>
            </a:r>
            <a:r>
              <a:rPr lang="pt-BR" sz="2800" dirty="0" err="1" smtClean="0"/>
              <a:t>PPGs</a:t>
            </a:r>
            <a:r>
              <a:rPr lang="pt-BR" sz="2800" dirty="0" smtClean="0"/>
              <a:t> analisem e classifiquem os livros em suas instâncias.</a:t>
            </a:r>
          </a:p>
          <a:p>
            <a:r>
              <a:rPr lang="pt-BR" sz="2800" dirty="0" smtClean="0"/>
              <a:t>Uso da </a:t>
            </a:r>
            <a:r>
              <a:rPr lang="pt-BR" sz="2800" b="1" dirty="0" smtClean="0">
                <a:solidFill>
                  <a:srgbClr val="FF0000"/>
                </a:solidFill>
              </a:rPr>
              <a:t>planilha eletrônica</a:t>
            </a:r>
            <a:r>
              <a:rPr lang="pt-BR" sz="2800" dirty="0" smtClean="0">
                <a:solidFill>
                  <a:srgbClr val="FF0000"/>
                </a:solidFill>
              </a:rPr>
              <a:t> </a:t>
            </a:r>
            <a:r>
              <a:rPr lang="pt-BR" sz="2800" dirty="0" smtClean="0"/>
              <a:t>como meio para a avaliação – isso será empregado nas </a:t>
            </a:r>
            <a:r>
              <a:rPr lang="pt-BR" sz="2800" b="1" dirty="0" smtClean="0">
                <a:solidFill>
                  <a:srgbClr val="FF0000"/>
                </a:solidFill>
              </a:rPr>
              <a:t>próximas análises.</a:t>
            </a:r>
          </a:p>
          <a:p>
            <a:r>
              <a:rPr lang="pt-BR" sz="2800" dirty="0" smtClean="0"/>
              <a:t>Envio das obras para a biblioteca da </a:t>
            </a:r>
            <a:r>
              <a:rPr lang="pt-BR" sz="2800" dirty="0" err="1" smtClean="0"/>
              <a:t>EF</a:t>
            </a:r>
            <a:r>
              <a:rPr lang="pt-BR" sz="2800" dirty="0" smtClean="0"/>
              <a:t>/USP em 2012. </a:t>
            </a:r>
            <a:r>
              <a:rPr lang="pt-BR" sz="2800" b="1" dirty="0" smtClean="0">
                <a:solidFill>
                  <a:srgbClr val="FF0000"/>
                </a:solidFill>
              </a:rPr>
              <a:t>Data limite será definida como a mesma para a entrega do Coleta.</a:t>
            </a:r>
          </a:p>
          <a:p>
            <a:r>
              <a:rPr lang="pt-BR" sz="2800" dirty="0" smtClean="0"/>
              <a:t>Análise da Comissão de Classificação de Livros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95536" y="1124744"/>
            <a:ext cx="8229600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Classificação</a:t>
            </a:r>
            <a:r>
              <a:rPr kumimoji="0" lang="pt-BR" sz="44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pt-BR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Livros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780928"/>
            <a:ext cx="8229600" cy="936104"/>
          </a:xfrm>
        </p:spPr>
        <p:txBody>
          <a:bodyPr/>
          <a:lstStyle/>
          <a:p>
            <a:pPr>
              <a:buNone/>
            </a:pPr>
            <a:r>
              <a:rPr lang="pt-BR" sz="4000" dirty="0" err="1" smtClean="0"/>
              <a:t>Qualis</a:t>
            </a:r>
            <a:r>
              <a:rPr lang="pt-BR" sz="4000" dirty="0" smtClean="0"/>
              <a:t> Periódicos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						    Hallal </a:t>
            </a:r>
            <a:r>
              <a:rPr lang="pt-BR" dirty="0" err="1" smtClean="0"/>
              <a:t>et</a:t>
            </a:r>
            <a:r>
              <a:rPr lang="pt-BR" dirty="0" smtClean="0"/>
              <a:t> al.</a:t>
            </a:r>
            <a:endParaRPr lang="en-US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348880"/>
            <a:ext cx="2016224" cy="2803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86816" y="2780928"/>
            <a:ext cx="8229600" cy="936104"/>
          </a:xfrm>
        </p:spPr>
        <p:txBody>
          <a:bodyPr/>
          <a:lstStyle/>
          <a:p>
            <a:pPr>
              <a:buNone/>
            </a:pPr>
            <a:r>
              <a:rPr lang="pt-BR" sz="4000" dirty="0" smtClean="0"/>
              <a:t>Classificação de Livros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						       Novaes </a:t>
            </a:r>
            <a:r>
              <a:rPr lang="pt-BR" dirty="0" err="1" smtClean="0"/>
              <a:t>et</a:t>
            </a:r>
            <a:r>
              <a:rPr lang="pt-BR" dirty="0" smtClean="0"/>
              <a:t> al.</a:t>
            </a:r>
            <a:endParaRPr lang="en-US" dirty="0"/>
          </a:p>
        </p:txBody>
      </p:sp>
      <p:sp>
        <p:nvSpPr>
          <p:cNvPr id="5" name="CaixaDeTexto 4"/>
          <p:cNvSpPr txBox="1"/>
          <p:nvPr/>
        </p:nvSpPr>
        <p:spPr>
          <a:xfrm>
            <a:off x="5508104" y="2132856"/>
            <a:ext cx="223224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9900" dirty="0" smtClean="0"/>
              <a:t>?</a:t>
            </a:r>
            <a:endParaRPr lang="en-US" sz="19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3356992"/>
            <a:ext cx="8229600" cy="1143000"/>
          </a:xfrm>
        </p:spPr>
        <p:txBody>
          <a:bodyPr/>
          <a:lstStyle/>
          <a:p>
            <a:r>
              <a:rPr lang="pt-BR" dirty="0" smtClean="0"/>
              <a:t>Reunião de Acompanhamento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467544" y="98072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2ª PARTE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1143000"/>
          </a:xfrm>
        </p:spPr>
        <p:txBody>
          <a:bodyPr/>
          <a:lstStyle/>
          <a:p>
            <a:r>
              <a:rPr lang="pt-BR" dirty="0" smtClean="0"/>
              <a:t>Objetivos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8" cy="4608512"/>
          </a:xfrm>
        </p:spPr>
        <p:txBody>
          <a:bodyPr/>
          <a:lstStyle/>
          <a:p>
            <a:r>
              <a:rPr lang="pt-BR" sz="2800" dirty="0" smtClean="0"/>
              <a:t>Substitui a avaliação continuada/acompanhamento</a:t>
            </a:r>
          </a:p>
          <a:p>
            <a:endParaRPr lang="pt-BR" sz="2800" dirty="0" smtClean="0"/>
          </a:p>
          <a:p>
            <a:r>
              <a:rPr lang="pt-BR" sz="2800" dirty="0" smtClean="0"/>
              <a:t>Permitir que os </a:t>
            </a:r>
            <a:r>
              <a:rPr lang="pt-BR" sz="2800" dirty="0" err="1" smtClean="0"/>
              <a:t>PPGs</a:t>
            </a:r>
            <a:r>
              <a:rPr lang="pt-BR" sz="2800" dirty="0" smtClean="0"/>
              <a:t> analisem sua inserção no contexto da área e subáreas</a:t>
            </a:r>
          </a:p>
          <a:p>
            <a:endParaRPr lang="pt-BR" sz="2800" dirty="0" smtClean="0"/>
          </a:p>
          <a:p>
            <a:r>
              <a:rPr lang="pt-BR" sz="2800" dirty="0" smtClean="0"/>
              <a:t>Possibilitar que os </a:t>
            </a:r>
            <a:r>
              <a:rPr lang="pt-BR" sz="2800" dirty="0" err="1" smtClean="0"/>
              <a:t>PPGs</a:t>
            </a:r>
            <a:r>
              <a:rPr lang="pt-BR" sz="2800" dirty="0" smtClean="0"/>
              <a:t> observem pontos fortes e fracos e necessidades de investimentos</a:t>
            </a:r>
          </a:p>
          <a:p>
            <a:endParaRPr lang="pt-BR" sz="2800" dirty="0" smtClean="0"/>
          </a:p>
          <a:p>
            <a:r>
              <a:rPr lang="pt-BR" sz="2800" dirty="0" smtClean="0"/>
              <a:t>Esclarecer critérios de avaliação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00608" y="1008112"/>
            <a:ext cx="8424936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upo 16"/>
          <p:cNvGrpSpPr/>
          <p:nvPr/>
        </p:nvGrpSpPr>
        <p:grpSpPr>
          <a:xfrm>
            <a:off x="3034958" y="2808312"/>
            <a:ext cx="2905194" cy="3393668"/>
            <a:chOff x="4331102" y="2852936"/>
            <a:chExt cx="2905194" cy="3393668"/>
          </a:xfrm>
        </p:grpSpPr>
        <p:sp>
          <p:nvSpPr>
            <p:cNvPr id="7" name="CaixaDeTexto 6"/>
            <p:cNvSpPr txBox="1"/>
            <p:nvPr/>
          </p:nvSpPr>
          <p:spPr>
            <a:xfrm>
              <a:off x="6923390" y="285293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rgbClr val="FFFF00"/>
                  </a:solidFill>
                </a:rPr>
                <a:t>1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6779374" y="314096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rgbClr val="FFFF00"/>
                  </a:solidFill>
                </a:rPr>
                <a:t>1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4331102" y="393305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FFFF00"/>
                  </a:solidFill>
                </a:rPr>
                <a:t>2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6203310" y="45091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rgbClr val="FFFF00"/>
                  </a:solidFill>
                </a:rPr>
                <a:t>1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5699254" y="413978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FFFF00"/>
                  </a:solidFill>
                </a:rPr>
                <a:t>3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5843270" y="478786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FFFF00"/>
                  </a:solidFill>
                </a:rPr>
                <a:t>3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5148064" y="479715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rgbClr val="FFFF00"/>
                  </a:solidFill>
                </a:rPr>
                <a:t>6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4691142" y="521990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FFFF00"/>
                  </a:solidFill>
                </a:rPr>
                <a:t>2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4843542" y="550794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FFFF00"/>
                  </a:solidFill>
                </a:rPr>
                <a:t>2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4499992" y="587727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FFFF00"/>
                  </a:solidFill>
                </a:rPr>
                <a:t>2</a:t>
              </a:r>
              <a:endParaRPr lang="en-US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3203848" y="2736304"/>
            <a:ext cx="2736304" cy="3474968"/>
            <a:chOff x="4499992" y="2771636"/>
            <a:chExt cx="2736304" cy="3474968"/>
          </a:xfrm>
        </p:grpSpPr>
        <p:sp>
          <p:nvSpPr>
            <p:cNvPr id="18" name="CaixaDeTexto 17"/>
            <p:cNvSpPr txBox="1"/>
            <p:nvPr/>
          </p:nvSpPr>
          <p:spPr>
            <a:xfrm>
              <a:off x="4499992" y="587727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4835158" y="551723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 smtClean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4691142" y="521990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5148064" y="478786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chemeClr val="bg1"/>
                  </a:solidFill>
                </a:rPr>
                <a:t>7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5699254" y="413978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CaixaDeTexto 22"/>
            <p:cNvSpPr txBox="1"/>
            <p:nvPr/>
          </p:nvSpPr>
          <p:spPr>
            <a:xfrm>
              <a:off x="5868144" y="478786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6923390" y="277163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6779374" y="313167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3203848" y="3087052"/>
            <a:ext cx="2617162" cy="3105636"/>
            <a:chOff x="4499992" y="3131676"/>
            <a:chExt cx="2617162" cy="3105636"/>
          </a:xfrm>
        </p:grpSpPr>
        <p:sp>
          <p:nvSpPr>
            <p:cNvPr id="27" name="CaixaDeTexto 26"/>
            <p:cNvSpPr txBox="1"/>
            <p:nvPr/>
          </p:nvSpPr>
          <p:spPr>
            <a:xfrm>
              <a:off x="4499992" y="586798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002060"/>
                  </a:solidFill>
                </a:rPr>
                <a:t>1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4691142" y="52292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002060"/>
                  </a:solidFill>
                </a:rPr>
                <a:t>1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  <p:sp>
          <p:nvSpPr>
            <p:cNvPr id="29" name="CaixaDeTexto 28"/>
            <p:cNvSpPr txBox="1"/>
            <p:nvPr/>
          </p:nvSpPr>
          <p:spPr>
            <a:xfrm>
              <a:off x="5843270" y="478786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002060"/>
                  </a:solidFill>
                </a:rPr>
                <a:t>1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6804248" y="313167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002060"/>
                  </a:solidFill>
                </a:rPr>
                <a:t>1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5123190" y="479715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b="1" dirty="0">
                  <a:solidFill>
                    <a:srgbClr val="002060"/>
                  </a:solidFill>
                </a:rPr>
                <a:t>7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</p:grp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45641" y="4725144"/>
            <a:ext cx="3118847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CaixaDeTexto 33"/>
          <p:cNvSpPr txBox="1"/>
          <p:nvPr/>
        </p:nvSpPr>
        <p:spPr>
          <a:xfrm>
            <a:off x="3827046" y="475252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accent1"/>
                </a:solidFill>
              </a:rPr>
              <a:t>1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47750"/>
            <a:ext cx="2667000" cy="581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4365104"/>
            <a:ext cx="314325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052736"/>
            <a:ext cx="235381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1052736"/>
            <a:ext cx="3130674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68760"/>
            <a:ext cx="7844681" cy="543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277888"/>
            <a:ext cx="8229600" cy="1143000"/>
          </a:xfrm>
        </p:spPr>
        <p:txBody>
          <a:bodyPr/>
          <a:lstStyle/>
          <a:p>
            <a:r>
              <a:rPr lang="pt-BR" dirty="0" smtClean="0"/>
              <a:t>Metas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636912"/>
            <a:ext cx="8784976" cy="3240360"/>
          </a:xfrm>
        </p:spPr>
        <p:txBody>
          <a:bodyPr/>
          <a:lstStyle/>
          <a:p>
            <a:pPr>
              <a:buNone/>
            </a:pPr>
            <a:r>
              <a:rPr lang="pt-BR" sz="2800" dirty="0" smtClean="0"/>
              <a:t>Aumentar número de </a:t>
            </a:r>
            <a:r>
              <a:rPr lang="pt-BR" sz="2800" dirty="0" err="1" smtClean="0"/>
              <a:t>PPGs</a:t>
            </a:r>
            <a:r>
              <a:rPr lang="pt-BR" sz="2800" dirty="0" smtClean="0"/>
              <a:t> NO e NE</a:t>
            </a:r>
          </a:p>
          <a:p>
            <a:pPr>
              <a:buNone/>
            </a:pPr>
            <a:r>
              <a:rPr lang="pt-BR" sz="2800" dirty="0" smtClean="0"/>
              <a:t>Aumentar número </a:t>
            </a:r>
            <a:r>
              <a:rPr lang="pt-BR" sz="2800" dirty="0" err="1" smtClean="0"/>
              <a:t>PPGs</a:t>
            </a:r>
            <a:r>
              <a:rPr lang="pt-BR" sz="2800" dirty="0" smtClean="0"/>
              <a:t> com DO (</a:t>
            </a:r>
            <a:r>
              <a:rPr lang="pt-BR" sz="2800" dirty="0" err="1" smtClean="0"/>
              <a:t>FT</a:t>
            </a:r>
            <a:r>
              <a:rPr lang="pt-BR" sz="2800" dirty="0" smtClean="0"/>
              <a:t> e </a:t>
            </a:r>
            <a:r>
              <a:rPr lang="pt-BR" sz="2800" dirty="0" err="1" smtClean="0"/>
              <a:t>EF</a:t>
            </a:r>
            <a:r>
              <a:rPr lang="pt-BR" sz="2800" dirty="0" smtClean="0"/>
              <a:t>)</a:t>
            </a:r>
          </a:p>
          <a:p>
            <a:pPr>
              <a:buNone/>
            </a:pPr>
            <a:r>
              <a:rPr lang="pt-BR" sz="2800" dirty="0" smtClean="0"/>
              <a:t>Aumentar número </a:t>
            </a:r>
            <a:r>
              <a:rPr lang="pt-BR" sz="2800" dirty="0" err="1" smtClean="0"/>
              <a:t>PPGs</a:t>
            </a:r>
            <a:r>
              <a:rPr lang="pt-BR" sz="2800" dirty="0" smtClean="0"/>
              <a:t> na TO</a:t>
            </a:r>
          </a:p>
          <a:p>
            <a:pPr>
              <a:buNone/>
            </a:pPr>
            <a:r>
              <a:rPr lang="pt-BR" sz="2800" dirty="0" smtClean="0"/>
              <a:t>Criação de Programas de Mestrado Profissional - MP</a:t>
            </a:r>
          </a:p>
          <a:p>
            <a:pPr>
              <a:buNone/>
            </a:pPr>
            <a:endParaRPr lang="pt-BR" sz="2800" dirty="0" smtClean="0"/>
          </a:p>
          <a:p>
            <a:pPr>
              <a:buNone/>
            </a:pPr>
            <a:r>
              <a:rPr lang="pt-BR" sz="2800" dirty="0" smtClean="0"/>
              <a:t>Processo diferenciado de avaliação de MPs</a:t>
            </a:r>
          </a:p>
          <a:p>
            <a:pPr>
              <a:buNone/>
            </a:pPr>
            <a:r>
              <a:rPr lang="pt-BR" sz="2800" dirty="0" smtClean="0"/>
              <a:t>Consolidação cursos 3 (atenção aos 3 x 3)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68152"/>
            <a:ext cx="8229600" cy="5069160"/>
          </a:xfrm>
        </p:spPr>
        <p:txBody>
          <a:bodyPr/>
          <a:lstStyle/>
          <a:p>
            <a:r>
              <a:rPr lang="pt-BR" sz="2800" b="1" dirty="0" smtClean="0"/>
              <a:t>Primeira Parte</a:t>
            </a:r>
          </a:p>
          <a:p>
            <a:pPr lvl="1"/>
            <a:r>
              <a:rPr lang="pt-BR" sz="2400" dirty="0" smtClean="0"/>
              <a:t>Síntese das atividades área 21</a:t>
            </a:r>
          </a:p>
          <a:p>
            <a:pPr lvl="1"/>
            <a:r>
              <a:rPr lang="pt-BR" sz="2400" dirty="0" smtClean="0"/>
              <a:t>Esclarecimento planilhas e apresentações</a:t>
            </a:r>
          </a:p>
          <a:p>
            <a:pPr lvl="1"/>
            <a:r>
              <a:rPr lang="pt-BR" sz="2400" dirty="0" smtClean="0"/>
              <a:t>Apresentação </a:t>
            </a:r>
            <a:r>
              <a:rPr lang="pt-BR" sz="2400" dirty="0" err="1" smtClean="0"/>
              <a:t>Qualis</a:t>
            </a:r>
            <a:r>
              <a:rPr lang="pt-BR" sz="2400" dirty="0" smtClean="0"/>
              <a:t> e Classificação Livros</a:t>
            </a:r>
          </a:p>
          <a:p>
            <a:pPr lvl="2"/>
            <a:r>
              <a:rPr lang="pt-BR" sz="2000" dirty="0" err="1" smtClean="0"/>
              <a:t>Qualis</a:t>
            </a:r>
            <a:r>
              <a:rPr lang="pt-BR" sz="2000" dirty="0" smtClean="0"/>
              <a:t> Periódicos</a:t>
            </a:r>
          </a:p>
          <a:p>
            <a:pPr lvl="2"/>
            <a:r>
              <a:rPr lang="pt-BR" sz="2000" dirty="0" smtClean="0"/>
              <a:t>Classificação de Livros</a:t>
            </a:r>
          </a:p>
          <a:p>
            <a:r>
              <a:rPr lang="pt-BR" sz="2800" b="1" dirty="0" smtClean="0"/>
              <a:t>Segunda Parte</a:t>
            </a:r>
          </a:p>
          <a:p>
            <a:pPr lvl="1"/>
            <a:r>
              <a:rPr lang="pt-BR" sz="2400" dirty="0" smtClean="0"/>
              <a:t>Apresentação da área</a:t>
            </a:r>
          </a:p>
          <a:p>
            <a:pPr lvl="2"/>
            <a:r>
              <a:rPr lang="pt-BR" sz="2000" dirty="0" smtClean="0"/>
              <a:t>Objetivos Reunião</a:t>
            </a:r>
          </a:p>
          <a:p>
            <a:pPr lvl="2"/>
            <a:r>
              <a:rPr lang="pt-BR" sz="2000" dirty="0" smtClean="0"/>
              <a:t>Dados gerais da área</a:t>
            </a:r>
          </a:p>
          <a:p>
            <a:r>
              <a:rPr lang="pt-BR" sz="2800" b="1" dirty="0" smtClean="0"/>
              <a:t>Terceira Parte</a:t>
            </a:r>
          </a:p>
          <a:p>
            <a:pPr lvl="1"/>
            <a:r>
              <a:rPr lang="pt-BR" sz="2400" dirty="0" smtClean="0"/>
              <a:t>Início apresentação </a:t>
            </a:r>
            <a:r>
              <a:rPr lang="pt-BR" sz="2400" dirty="0" err="1" smtClean="0"/>
              <a:t>PPGs</a:t>
            </a:r>
            <a:endParaRPr lang="pt-BR" sz="24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212976"/>
            <a:ext cx="8229600" cy="936104"/>
          </a:xfrm>
        </p:spPr>
        <p:txBody>
          <a:bodyPr/>
          <a:lstStyle/>
          <a:p>
            <a:r>
              <a:rPr lang="pt-BR" dirty="0" smtClean="0"/>
              <a:t>APRESENTAÇÕES </a:t>
            </a:r>
            <a:r>
              <a:rPr lang="pt-BR" dirty="0" err="1" smtClean="0"/>
              <a:t>PPGs</a:t>
            </a:r>
            <a:endParaRPr lang="en-US" dirty="0"/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467544" y="1196752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4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kumimoji="0" lang="pt-BR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ª PARTE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4848" y="1639341"/>
            <a:ext cx="8229600" cy="4525963"/>
          </a:xfrm>
        </p:spPr>
        <p:txBody>
          <a:bodyPr/>
          <a:lstStyle/>
          <a:p>
            <a:r>
              <a:rPr lang="pt-BR" dirty="0" smtClean="0"/>
              <a:t>PROGRAMAS 6 – ( 3 </a:t>
            </a:r>
            <a:r>
              <a:rPr lang="pt-BR" dirty="0" err="1" smtClean="0"/>
              <a:t>PPGs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pPr lvl="1"/>
            <a:r>
              <a:rPr lang="pt-BR" dirty="0" err="1" smtClean="0"/>
              <a:t>EF</a:t>
            </a:r>
            <a:r>
              <a:rPr lang="pt-BR" dirty="0" smtClean="0"/>
              <a:t> (2)</a:t>
            </a:r>
          </a:p>
          <a:p>
            <a:pPr lvl="2"/>
            <a:r>
              <a:rPr lang="pt-BR" dirty="0" smtClean="0"/>
              <a:t>USP; UNESP/</a:t>
            </a:r>
            <a:r>
              <a:rPr lang="pt-BR" dirty="0" err="1" smtClean="0"/>
              <a:t>RC</a:t>
            </a:r>
            <a:endParaRPr lang="pt-BR" dirty="0" smtClean="0"/>
          </a:p>
          <a:p>
            <a:pPr lvl="1"/>
            <a:r>
              <a:rPr lang="pt-BR" dirty="0" err="1" smtClean="0"/>
              <a:t>FI</a:t>
            </a:r>
            <a:r>
              <a:rPr lang="pt-BR" dirty="0" smtClean="0"/>
              <a:t> (1)</a:t>
            </a:r>
          </a:p>
          <a:p>
            <a:pPr lvl="2"/>
            <a:r>
              <a:rPr lang="pt-BR" dirty="0" smtClean="0"/>
              <a:t>UFSCar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4848" y="1639341"/>
            <a:ext cx="8229600" cy="4525963"/>
          </a:xfrm>
        </p:spPr>
        <p:txBody>
          <a:bodyPr/>
          <a:lstStyle/>
          <a:p>
            <a:r>
              <a:rPr lang="pt-BR" dirty="0" smtClean="0"/>
              <a:t>PROGRAMAS 5 – ( 7 </a:t>
            </a:r>
            <a:r>
              <a:rPr lang="pt-BR" dirty="0" err="1" smtClean="0"/>
              <a:t>PPGs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pPr lvl="1"/>
            <a:r>
              <a:rPr lang="pt-BR" dirty="0" err="1" smtClean="0"/>
              <a:t>EF</a:t>
            </a:r>
            <a:r>
              <a:rPr lang="pt-BR" dirty="0" smtClean="0"/>
              <a:t> (3)</a:t>
            </a:r>
          </a:p>
          <a:p>
            <a:pPr lvl="2"/>
            <a:r>
              <a:rPr lang="pt-BR" dirty="0" smtClean="0"/>
              <a:t>UFPR; UFSC; UFRGS</a:t>
            </a:r>
          </a:p>
          <a:p>
            <a:pPr lvl="1"/>
            <a:r>
              <a:rPr lang="pt-BR" dirty="0" err="1" smtClean="0"/>
              <a:t>FI</a:t>
            </a:r>
            <a:r>
              <a:rPr lang="pt-BR" dirty="0" smtClean="0"/>
              <a:t> (2)</a:t>
            </a:r>
          </a:p>
          <a:p>
            <a:pPr lvl="2"/>
            <a:r>
              <a:rPr lang="pt-BR" dirty="0" smtClean="0"/>
              <a:t>USP; UFMG; </a:t>
            </a:r>
          </a:p>
          <a:p>
            <a:pPr lvl="1"/>
            <a:r>
              <a:rPr lang="pt-BR" dirty="0" smtClean="0"/>
              <a:t>FO (2)</a:t>
            </a:r>
          </a:p>
          <a:p>
            <a:pPr lvl="2"/>
            <a:r>
              <a:rPr lang="pt-BR" dirty="0" err="1" smtClean="0"/>
              <a:t>UNIFESP</a:t>
            </a:r>
            <a:r>
              <a:rPr lang="pt-BR" dirty="0" smtClean="0"/>
              <a:t>; USP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4848" y="1639341"/>
            <a:ext cx="8229600" cy="4525963"/>
          </a:xfrm>
        </p:spPr>
        <p:txBody>
          <a:bodyPr/>
          <a:lstStyle/>
          <a:p>
            <a:r>
              <a:rPr lang="pt-BR" dirty="0" smtClean="0"/>
              <a:t>PROGRAMAS 4 – (16 </a:t>
            </a:r>
            <a:r>
              <a:rPr lang="pt-BR" dirty="0" err="1" smtClean="0"/>
              <a:t>PPGs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pPr lvl="1"/>
            <a:r>
              <a:rPr lang="pt-BR" dirty="0" err="1" smtClean="0"/>
              <a:t>EF</a:t>
            </a:r>
            <a:r>
              <a:rPr lang="pt-BR" dirty="0" smtClean="0"/>
              <a:t> (8)</a:t>
            </a:r>
          </a:p>
          <a:p>
            <a:pPr lvl="2"/>
            <a:r>
              <a:rPr lang="pt-BR" dirty="0" err="1" smtClean="0"/>
              <a:t>UCB</a:t>
            </a:r>
            <a:r>
              <a:rPr lang="pt-BR" dirty="0" smtClean="0"/>
              <a:t>; </a:t>
            </a:r>
            <a:r>
              <a:rPr lang="pt-BR" dirty="0" err="1" smtClean="0"/>
              <a:t>UGF</a:t>
            </a:r>
            <a:r>
              <a:rPr lang="pt-BR" dirty="0" smtClean="0"/>
              <a:t>; UFMG; UNICAMP; UNIMEP; </a:t>
            </a:r>
            <a:r>
              <a:rPr lang="pt-BR" dirty="0" err="1" smtClean="0"/>
              <a:t>USJT</a:t>
            </a:r>
            <a:r>
              <a:rPr lang="pt-BR" dirty="0" smtClean="0"/>
              <a:t>; </a:t>
            </a:r>
            <a:r>
              <a:rPr lang="pt-BR" dirty="0" err="1" smtClean="0"/>
              <a:t>UNICSUL</a:t>
            </a:r>
            <a:r>
              <a:rPr lang="pt-BR" dirty="0" smtClean="0"/>
              <a:t>; UEL-UEM</a:t>
            </a:r>
          </a:p>
          <a:p>
            <a:pPr lvl="1"/>
            <a:r>
              <a:rPr lang="pt-BR" dirty="0" err="1" smtClean="0"/>
              <a:t>FI</a:t>
            </a:r>
            <a:r>
              <a:rPr lang="pt-BR" dirty="0" smtClean="0"/>
              <a:t> (3)</a:t>
            </a:r>
          </a:p>
          <a:p>
            <a:pPr lvl="2"/>
            <a:r>
              <a:rPr lang="pt-BR" dirty="0" smtClean="0"/>
              <a:t>FMUSP/</a:t>
            </a:r>
            <a:r>
              <a:rPr lang="pt-BR" dirty="0" err="1" smtClean="0"/>
              <a:t>RP</a:t>
            </a:r>
            <a:r>
              <a:rPr lang="pt-BR" dirty="0" smtClean="0"/>
              <a:t>; UNINOVE; UNIMEP; </a:t>
            </a:r>
          </a:p>
          <a:p>
            <a:pPr lvl="1"/>
            <a:r>
              <a:rPr lang="pt-BR" dirty="0" smtClean="0"/>
              <a:t>FO (5)</a:t>
            </a:r>
          </a:p>
          <a:p>
            <a:pPr lvl="2"/>
            <a:r>
              <a:rPr lang="pt-BR" dirty="0" err="1" smtClean="0"/>
              <a:t>TUIUTI</a:t>
            </a:r>
            <a:r>
              <a:rPr lang="pt-BR" dirty="0" smtClean="0"/>
              <a:t>; </a:t>
            </a:r>
            <a:r>
              <a:rPr lang="pt-BR" dirty="0" err="1" smtClean="0"/>
              <a:t>USPHRAC</a:t>
            </a:r>
            <a:r>
              <a:rPr lang="pt-BR" dirty="0" smtClean="0"/>
              <a:t>; </a:t>
            </a:r>
            <a:r>
              <a:rPr lang="pt-BR" dirty="0" err="1" smtClean="0"/>
              <a:t>USPFOB</a:t>
            </a:r>
            <a:r>
              <a:rPr lang="pt-BR" dirty="0" smtClean="0"/>
              <a:t>; </a:t>
            </a:r>
            <a:r>
              <a:rPr lang="pt-BR" dirty="0" err="1" smtClean="0"/>
              <a:t>UFSM</a:t>
            </a:r>
            <a:r>
              <a:rPr lang="pt-BR" dirty="0" smtClean="0"/>
              <a:t>; PUC/SP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4848" y="980728"/>
            <a:ext cx="8229600" cy="4525963"/>
          </a:xfrm>
        </p:spPr>
        <p:txBody>
          <a:bodyPr/>
          <a:lstStyle/>
          <a:p>
            <a:r>
              <a:rPr lang="pt-BR" dirty="0" smtClean="0"/>
              <a:t>PROGRAMAS 3 – (22 </a:t>
            </a:r>
            <a:r>
              <a:rPr lang="pt-BR" dirty="0" err="1" smtClean="0"/>
              <a:t>PPGs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pPr lvl="1"/>
            <a:r>
              <a:rPr lang="pt-BR" dirty="0" err="1" smtClean="0"/>
              <a:t>EF</a:t>
            </a:r>
            <a:r>
              <a:rPr lang="pt-BR" dirty="0" smtClean="0"/>
              <a:t> (10)</a:t>
            </a:r>
          </a:p>
          <a:p>
            <a:pPr lvl="2"/>
            <a:r>
              <a:rPr lang="pt-BR" dirty="0" err="1" smtClean="0"/>
              <a:t>UFPEL</a:t>
            </a:r>
            <a:r>
              <a:rPr lang="pt-BR" dirty="0" smtClean="0"/>
              <a:t>; </a:t>
            </a:r>
            <a:r>
              <a:rPr lang="pt-BR" dirty="0" err="1" smtClean="0"/>
              <a:t>UFTM</a:t>
            </a:r>
            <a:r>
              <a:rPr lang="pt-BR" dirty="0" smtClean="0"/>
              <a:t>; UDESC; UFES; </a:t>
            </a:r>
            <a:r>
              <a:rPr lang="pt-BR" dirty="0" err="1" smtClean="0"/>
              <a:t>UFJV-UFV</a:t>
            </a:r>
            <a:r>
              <a:rPr lang="pt-BR" dirty="0" smtClean="0"/>
              <a:t>; UFRJ; UNIVERSO; UNB; UFPE; </a:t>
            </a:r>
            <a:r>
              <a:rPr lang="pt-BR" dirty="0" err="1" smtClean="0"/>
              <a:t>UFRN</a:t>
            </a:r>
            <a:endParaRPr lang="pt-BR" dirty="0" smtClean="0"/>
          </a:p>
          <a:p>
            <a:pPr lvl="1"/>
            <a:r>
              <a:rPr lang="pt-BR" dirty="0" err="1" smtClean="0"/>
              <a:t>FI</a:t>
            </a:r>
            <a:r>
              <a:rPr lang="pt-BR" dirty="0" smtClean="0"/>
              <a:t> (8)</a:t>
            </a:r>
          </a:p>
          <a:p>
            <a:pPr lvl="2"/>
            <a:r>
              <a:rPr lang="pt-BR" dirty="0" smtClean="0"/>
              <a:t>UDESC; </a:t>
            </a:r>
            <a:r>
              <a:rPr lang="pt-BR" dirty="0" err="1" smtClean="0"/>
              <a:t>UNICID</a:t>
            </a:r>
            <a:r>
              <a:rPr lang="pt-BR" dirty="0" smtClean="0"/>
              <a:t>; </a:t>
            </a:r>
            <a:r>
              <a:rPr lang="pt-BR" dirty="0" err="1" smtClean="0"/>
              <a:t>UFRN</a:t>
            </a:r>
            <a:r>
              <a:rPr lang="pt-BR" dirty="0" smtClean="0"/>
              <a:t>; </a:t>
            </a:r>
            <a:r>
              <a:rPr lang="pt-BR" dirty="0" err="1" smtClean="0"/>
              <a:t>UFCSPA</a:t>
            </a:r>
            <a:r>
              <a:rPr lang="pt-BR" dirty="0" smtClean="0"/>
              <a:t>; UFPE; </a:t>
            </a:r>
            <a:r>
              <a:rPr lang="pt-BR" dirty="0" err="1" smtClean="0"/>
              <a:t>UNISUAM</a:t>
            </a:r>
            <a:r>
              <a:rPr lang="pt-BR" dirty="0" smtClean="0"/>
              <a:t>; </a:t>
            </a:r>
            <a:r>
              <a:rPr lang="pt-BR" dirty="0" err="1" smtClean="0"/>
              <a:t>UEL-UNOPAR</a:t>
            </a:r>
            <a:r>
              <a:rPr lang="pt-BR" dirty="0" smtClean="0"/>
              <a:t>; UNESP/PP</a:t>
            </a:r>
          </a:p>
          <a:p>
            <a:pPr lvl="1"/>
            <a:r>
              <a:rPr lang="pt-BR" dirty="0" smtClean="0"/>
              <a:t>FO (3)</a:t>
            </a:r>
          </a:p>
          <a:p>
            <a:pPr lvl="2"/>
            <a:r>
              <a:rPr lang="pt-BR" dirty="0" smtClean="0"/>
              <a:t>UNESP/MAR; UFPE; UVA; </a:t>
            </a:r>
          </a:p>
          <a:p>
            <a:pPr lvl="1"/>
            <a:r>
              <a:rPr lang="pt-BR" dirty="0" smtClean="0"/>
              <a:t>TO (1)</a:t>
            </a:r>
            <a:endParaRPr lang="en-US" dirty="0" smtClean="0"/>
          </a:p>
          <a:p>
            <a:pPr lvl="2"/>
            <a:r>
              <a:rPr lang="pt-BR" dirty="0" smtClean="0"/>
              <a:t>UFSCar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3212976"/>
            <a:ext cx="8229600" cy="1143000"/>
          </a:xfrm>
        </p:spPr>
        <p:txBody>
          <a:bodyPr/>
          <a:lstStyle/>
          <a:p>
            <a:r>
              <a:rPr lang="pt-BR" dirty="0" smtClean="0"/>
              <a:t>Critérios de Avaliação</a:t>
            </a:r>
            <a:endParaRPr lang="en-US" dirty="0"/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467544" y="1196752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4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</a:t>
            </a:r>
            <a:r>
              <a:rPr kumimoji="0" lang="pt-BR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ª PARTE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/>
          <a:lstStyle/>
          <a:p>
            <a:r>
              <a:rPr lang="pt-BR" dirty="0" smtClean="0"/>
              <a:t>Critérios de Avaliação	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536504"/>
          </a:xfrm>
        </p:spPr>
        <p:txBody>
          <a:bodyPr/>
          <a:lstStyle/>
          <a:p>
            <a:pPr>
              <a:buNone/>
            </a:pPr>
            <a:r>
              <a:rPr lang="pt-BR" sz="2400" b="1" dirty="0" smtClean="0"/>
              <a:t>Definição de critérios</a:t>
            </a:r>
          </a:p>
          <a:p>
            <a:pPr>
              <a:buNone/>
            </a:pPr>
            <a:r>
              <a:rPr lang="pt-BR" sz="2400" dirty="0" smtClean="0"/>
              <a:t>	Possibilidade de colégios das subáreas com critérios comuns, mas métricas específicas.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b="1" dirty="0" smtClean="0"/>
              <a:t>Corpo Docente</a:t>
            </a:r>
            <a:r>
              <a:rPr lang="pt-BR" sz="2400" dirty="0" smtClean="0"/>
              <a:t> </a:t>
            </a:r>
          </a:p>
          <a:p>
            <a:pPr>
              <a:buNone/>
            </a:pPr>
            <a:r>
              <a:rPr lang="pt-BR" sz="2400" dirty="0" smtClean="0"/>
              <a:t>	Portarias da CAPES</a:t>
            </a:r>
          </a:p>
          <a:p>
            <a:pPr>
              <a:buNone/>
            </a:pPr>
            <a:r>
              <a:rPr lang="pt-BR" sz="2400" dirty="0" smtClean="0"/>
              <a:t>	Número de docentes permanentes e colaboradores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1340768"/>
            <a:ext cx="9001124" cy="86409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Quesitos da Avaliação</a:t>
            </a:r>
            <a:endParaRPr lang="pt-BR" sz="4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4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79512" y="1988840"/>
            <a:ext cx="8858280" cy="43204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Proposta do Programa </a:t>
            </a:r>
            <a:r>
              <a:rPr lang="pt-BR" sz="3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(0%)</a:t>
            </a:r>
          </a:p>
          <a:p>
            <a:endParaRPr lang="pt-BR" sz="30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Corpo Docente </a:t>
            </a:r>
            <a:r>
              <a:rPr lang="pt-BR" sz="3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(15%)</a:t>
            </a: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3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Corpo Discente, Teses e Dissertações </a:t>
            </a:r>
            <a:r>
              <a:rPr lang="pt-BR" sz="3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(30%)</a:t>
            </a:r>
          </a:p>
          <a:p>
            <a:endParaRPr lang="pt-BR" sz="3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Produção Intelectual </a:t>
            </a:r>
            <a:r>
              <a:rPr lang="pt-BR" sz="3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(40%)</a:t>
            </a:r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3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Inserção Social </a:t>
            </a:r>
            <a:r>
              <a:rPr lang="pt-BR" sz="30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(15%)</a:t>
            </a:r>
            <a:endParaRPr lang="pt-BR" sz="3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251520" y="1052736"/>
            <a:ext cx="8858280" cy="224455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pt-BR" sz="3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251520" y="1964220"/>
            <a:ext cx="9390432" cy="224455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t-BR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pt-BR" sz="3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580684"/>
            <a:ext cx="720080" cy="472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0190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 txBox="1">
            <a:spLocks/>
          </p:cNvSpPr>
          <p:nvPr/>
        </p:nvSpPr>
        <p:spPr>
          <a:xfrm>
            <a:off x="179512" y="1196752"/>
            <a:ext cx="8858280" cy="72008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t-B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Corpo Docente (15%)</a:t>
            </a:r>
            <a:endParaRPr lang="pt-BR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42876" y="2060848"/>
            <a:ext cx="8821612" cy="410445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lvl="1">
              <a:spcBef>
                <a:spcPct val="0"/>
              </a:spcBef>
              <a:defRPr/>
            </a:pPr>
            <a:r>
              <a:rPr lang="pt-BR" sz="2000" b="1" dirty="0">
                <a:latin typeface="Arial" pitchFamily="34" charset="0"/>
                <a:cs typeface="Arial" pitchFamily="34" charset="0"/>
              </a:rPr>
              <a:t>2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.1.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Perfil do corpo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docente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0%)</a:t>
            </a:r>
          </a:p>
          <a:p>
            <a:pPr marL="0" lvl="1">
              <a:spcBef>
                <a:spcPct val="0"/>
              </a:spcBef>
              <a:defRPr/>
            </a:pPr>
            <a:endParaRPr lang="pt-BR" sz="20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spcBef>
                <a:spcPct val="0"/>
              </a:spcBef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2.2. Adequação e dedicação dos docentes permanentes em relação às atividades de pesquisa e de formação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(25%)</a:t>
            </a:r>
          </a:p>
          <a:p>
            <a:pPr marL="0" lvl="1">
              <a:defRPr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0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2.3. Distribuição das atividades de pesquisa e de formação entre os docentes do Programa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(25%)</a:t>
            </a:r>
          </a:p>
          <a:p>
            <a:pPr marL="0" lvl="1">
              <a:defRPr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0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2.4. Contribuição dos docentes para atividades de ensino e/ou de pesquisa na graduação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(15%)</a:t>
            </a:r>
          </a:p>
          <a:p>
            <a:pPr marL="0" lvl="1">
              <a:defRPr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0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2.5. Proporção do corpo docente com importante captação de recursos para pesquisa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(25%)</a:t>
            </a: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-36512" y="2287132"/>
            <a:ext cx="9001124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-36512" y="2935204"/>
            <a:ext cx="9001124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892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908720"/>
            <a:ext cx="9001124" cy="121387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lvl="1">
              <a:spcBef>
                <a:spcPct val="0"/>
              </a:spcBef>
              <a:defRPr/>
            </a:pPr>
            <a:r>
              <a:rPr lang="pt-BR" sz="2000" b="1" dirty="0">
                <a:latin typeface="Arial" pitchFamily="34" charset="0"/>
                <a:cs typeface="Arial" pitchFamily="34" charset="0"/>
              </a:rPr>
              <a:t>2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.1.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Perfil do corpo docente, consideradas titulação, diversificação na origem de formação, aprimoramento e experiência, e sua compatibilidade e adequação à Proposta do Programa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0%)</a:t>
            </a:r>
            <a:endParaRPr kumimoji="0" lang="pt-BR" sz="24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07380" y="2153756"/>
            <a:ext cx="885710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 lvl="2" indent="-173038">
              <a:buFont typeface="Arial" pitchFamily="34" charset="0"/>
              <a:buChar char="•"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Áreas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de Formação/ Capacitação e Envolvimento Histórico com a Área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dos docentes permanentes: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(2,5%)</a:t>
            </a:r>
          </a:p>
          <a:p>
            <a:pPr marL="860425" indent="-860425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=até </a:t>
            </a:r>
            <a:r>
              <a:rPr lang="pt-BR" dirty="0">
                <a:latin typeface="Arial" pitchFamily="34" charset="0"/>
                <a:cs typeface="Arial" pitchFamily="34" charset="0"/>
              </a:rPr>
              <a:t>39%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=40-59%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=60-79% dos docentes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=80% ou +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endParaRPr lang="pt-BR" sz="800" dirty="0">
              <a:latin typeface="Arial" pitchFamily="34" charset="0"/>
              <a:cs typeface="Arial" pitchFamily="34" charset="0"/>
            </a:endParaRPr>
          </a:p>
          <a:p>
            <a:pPr marL="173038" lvl="2" indent="-173038">
              <a:buFont typeface="Arial" pitchFamily="34" charset="0"/>
              <a:buChar char="•"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Experiência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e projeção internacional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dos docentes permanentes: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(2,5%)</a:t>
            </a:r>
          </a:p>
          <a:p>
            <a:pPr marL="860425" indent="-860425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=até </a:t>
            </a:r>
            <a:r>
              <a:rPr lang="pt-BR" dirty="0">
                <a:latin typeface="Arial" pitchFamily="34" charset="0"/>
                <a:cs typeface="Arial" pitchFamily="34" charset="0"/>
              </a:rPr>
              <a:t>39%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=40-59%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=60-79% dos docentes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=80% ou +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endParaRPr lang="pt-BR" sz="800" dirty="0">
              <a:latin typeface="Arial" pitchFamily="34" charset="0"/>
              <a:cs typeface="Arial" pitchFamily="34" charset="0"/>
            </a:endParaRPr>
          </a:p>
          <a:p>
            <a:pPr marL="173038" lvl="2" indent="-173038">
              <a:buFont typeface="Arial" pitchFamily="34" charset="0"/>
              <a:buChar char="•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D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ocentes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permanentes que atraem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 estágios pós-doutorais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(2,5%)</a:t>
            </a:r>
          </a:p>
          <a:p>
            <a:pPr marL="860425" indent="-860425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=até </a:t>
            </a:r>
            <a:r>
              <a:rPr lang="pt-BR" dirty="0">
                <a:latin typeface="Arial" pitchFamily="34" charset="0"/>
                <a:cs typeface="Arial" pitchFamily="34" charset="0"/>
              </a:rPr>
              <a:t>4%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=5 a 10%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=11-20% dos docentes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=21% ou +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endParaRPr lang="pt-BR" sz="800" dirty="0">
              <a:latin typeface="Arial" pitchFamily="34" charset="0"/>
              <a:cs typeface="Arial" pitchFamily="34" charset="0"/>
            </a:endParaRPr>
          </a:p>
          <a:p>
            <a:pPr marL="173038" lvl="2" indent="-173038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permanentes que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atuam em revistas científicas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(2,5%)</a:t>
            </a:r>
          </a:p>
          <a:p>
            <a:pPr marL="860425" indent="-860425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=até </a:t>
            </a:r>
            <a:r>
              <a:rPr lang="pt-BR" dirty="0">
                <a:latin typeface="Arial" pitchFamily="34" charset="0"/>
                <a:cs typeface="Arial" pitchFamily="34" charset="0"/>
              </a:rPr>
              <a:t>39%;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=40-59%;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=60-79%;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=80% ou +</a:t>
            </a:r>
          </a:p>
        </p:txBody>
      </p:sp>
    </p:spTree>
    <p:extLst>
      <p:ext uri="{BB962C8B-B14F-4D97-AF65-F5344CB8AC3E}">
        <p14:creationId xmlns:p14="http://schemas.microsoft.com/office/powerpoint/2010/main" xmlns="" val="250755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68152"/>
            <a:ext cx="8229600" cy="5069160"/>
          </a:xfrm>
        </p:spPr>
        <p:txBody>
          <a:bodyPr/>
          <a:lstStyle/>
          <a:p>
            <a:r>
              <a:rPr lang="pt-BR" sz="2800" b="1" dirty="0" smtClean="0"/>
              <a:t>Quarta Parte</a:t>
            </a:r>
          </a:p>
          <a:p>
            <a:pPr lvl="1"/>
            <a:r>
              <a:rPr lang="pt-BR" sz="2400" dirty="0" smtClean="0"/>
              <a:t>Critérios 2010-2011</a:t>
            </a:r>
            <a:endParaRPr lang="pt-BR" sz="2000" dirty="0" smtClean="0"/>
          </a:p>
          <a:p>
            <a:pPr lvl="1"/>
            <a:r>
              <a:rPr lang="pt-BR" sz="2400" dirty="0" smtClean="0"/>
              <a:t>Síntese dados apresentados</a:t>
            </a:r>
            <a:endParaRPr lang="pt-BR" sz="2000" dirty="0" smtClean="0"/>
          </a:p>
          <a:p>
            <a:endParaRPr lang="pt-BR" sz="2800" b="1" dirty="0" smtClean="0"/>
          </a:p>
          <a:p>
            <a:r>
              <a:rPr lang="pt-BR" sz="2800" b="1" dirty="0" smtClean="0"/>
              <a:t>Quinta Parte</a:t>
            </a:r>
          </a:p>
          <a:p>
            <a:pPr lvl="1"/>
            <a:r>
              <a:rPr lang="pt-BR" sz="2400" dirty="0" smtClean="0"/>
              <a:t>Planejamento 2012 e avaliação trienal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029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2.2.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Adequação e dedicação dos docentes permanentes em relação às atividades de pesquisa e de formação do Programa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(25%)</a:t>
            </a: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36512" y="2231861"/>
            <a:ext cx="9217024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 lvl="2" indent="-173038">
              <a:buFont typeface="Arial" pitchFamily="34" charset="0"/>
              <a:buChar char="•"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Número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 docentes </a:t>
            </a:r>
            <a:r>
              <a:rPr lang="pt-BR" dirty="0">
                <a:latin typeface="Arial" pitchFamily="34" charset="0"/>
                <a:cs typeface="Arial" pitchFamily="34" charset="0"/>
              </a:rPr>
              <a:t>permanentes (média de docentes no triênio): 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(7,5%)</a:t>
            </a:r>
            <a:endParaRPr lang="pt-BR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914400" indent="-914400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=até </a:t>
            </a:r>
            <a:r>
              <a:rPr lang="pt-BR" dirty="0">
                <a:latin typeface="Arial" pitchFamily="34" charset="0"/>
                <a:cs typeface="Arial" pitchFamily="34" charset="0"/>
              </a:rPr>
              <a:t>9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=10-12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=13-15 docentes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=16 ou +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endParaRPr lang="pt-BR" sz="700" dirty="0">
              <a:latin typeface="Arial" pitchFamily="34" charset="0"/>
              <a:cs typeface="Arial" pitchFamily="34" charset="0"/>
            </a:endParaRPr>
          </a:p>
          <a:p>
            <a:pPr marL="173038" lvl="2" indent="-173038">
              <a:buFont typeface="Arial" pitchFamily="34" charset="0"/>
              <a:buChar char="•"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Oscilação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 docentes</a:t>
            </a:r>
            <a:r>
              <a:rPr lang="pt-BR" dirty="0">
                <a:latin typeface="Arial" pitchFamily="34" charset="0"/>
                <a:cs typeface="Arial" pitchFamily="34" charset="0"/>
              </a:rPr>
              <a:t> permanentes no triênio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: </a:t>
            </a:r>
            <a:r>
              <a:rPr lang="pt-BR" sz="1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(7,5%)</a:t>
            </a:r>
            <a:endParaRPr lang="pt-BR" sz="1600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914400" indent="-914400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=41</a:t>
            </a:r>
            <a:r>
              <a:rPr lang="pt-BR" dirty="0">
                <a:latin typeface="Arial" pitchFamily="34" charset="0"/>
                <a:cs typeface="Arial" pitchFamily="34" charset="0"/>
              </a:rPr>
              <a:t>% ou + de oscilação,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=31-40% de oscilação,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=21-30% de oscilação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 até 20%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oscilação</a:t>
            </a:r>
          </a:p>
          <a:p>
            <a:endParaRPr lang="pt-BR" sz="700" dirty="0">
              <a:latin typeface="Arial" pitchFamily="34" charset="0"/>
              <a:cs typeface="Arial" pitchFamily="34" charset="0"/>
            </a:endParaRPr>
          </a:p>
          <a:p>
            <a:pPr marL="173038" lvl="2" indent="-173038">
              <a:buFont typeface="Arial" pitchFamily="34" charset="0"/>
              <a:buChar char="•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Número </a:t>
            </a:r>
            <a:r>
              <a:rPr lang="pt-BR" dirty="0">
                <a:latin typeface="Arial" pitchFamily="34" charset="0"/>
                <a:cs typeface="Arial" pitchFamily="34" charset="0"/>
              </a:rPr>
              <a:t>de docentes permanentes em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regime de dedicação (tempo integral) e vínculo institucional </a:t>
            </a:r>
            <a:r>
              <a:rPr lang="pt-BR" dirty="0">
                <a:latin typeface="Arial" pitchFamily="34" charset="0"/>
                <a:cs typeface="Arial" pitchFamily="34" charset="0"/>
              </a:rPr>
              <a:t>no triênio: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(5%)</a:t>
            </a:r>
            <a:endParaRPr lang="pt-BR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914400" indent="-914400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>
                <a:latin typeface="Arial" pitchFamily="34" charset="0"/>
                <a:cs typeface="Arial" pitchFamily="34" charset="0"/>
              </a:rPr>
              <a:t>= até 69% de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=70-79% de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=80-89% de docentes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=90% ou +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endParaRPr lang="pt-BR" sz="700" dirty="0">
              <a:latin typeface="Arial" pitchFamily="34" charset="0"/>
              <a:cs typeface="Arial" pitchFamily="34" charset="0"/>
            </a:endParaRPr>
          </a:p>
          <a:p>
            <a:pPr marL="173038" lvl="2" indent="-173038">
              <a:buFont typeface="Arial" pitchFamily="34" charset="0"/>
              <a:buChar char="•"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Número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 docentes visitantes e colaboradores </a:t>
            </a:r>
            <a:r>
              <a:rPr lang="pt-BR" dirty="0">
                <a:latin typeface="Arial" pitchFamily="34" charset="0"/>
                <a:cs typeface="Arial" pitchFamily="34" charset="0"/>
              </a:rPr>
              <a:t>no triênio em relação ao número total de docentes: 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(5%)</a:t>
            </a:r>
            <a:endParaRPr lang="pt-BR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914400" indent="-914400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=41</a:t>
            </a:r>
            <a:r>
              <a:rPr lang="pt-BR" dirty="0">
                <a:latin typeface="Arial" pitchFamily="34" charset="0"/>
                <a:cs typeface="Arial" pitchFamily="34" charset="0"/>
              </a:rPr>
              <a:t>% ou + de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=31-40% de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=21-30% de docentes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=até 20% de docentes.</a:t>
            </a:r>
          </a:p>
        </p:txBody>
      </p:sp>
    </p:spTree>
    <p:extLst>
      <p:ext uri="{BB962C8B-B14F-4D97-AF65-F5344CB8AC3E}">
        <p14:creationId xmlns:p14="http://schemas.microsoft.com/office/powerpoint/2010/main" xmlns="" val="376570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630948"/>
            <a:ext cx="9001124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2.3.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Distribuição das atividades de pesquisa e de formação entre os docentes do Programa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(25%)</a:t>
            </a: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79512" y="2052131"/>
            <a:ext cx="88569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 lvl="2" indent="-173038">
              <a:buFont typeface="Arial" pitchFamily="34" charset="0"/>
              <a:buChar char="•"/>
            </a:pPr>
            <a:r>
              <a:rPr lang="pt-BR" dirty="0">
                <a:latin typeface="Arial" pitchFamily="34" charset="0"/>
                <a:cs typeface="Arial" pitchFamily="34" charset="0"/>
              </a:rPr>
              <a:t>P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ercentual </a:t>
            </a:r>
            <a:r>
              <a:rPr lang="pt-BR" dirty="0">
                <a:latin typeface="Arial" pitchFamily="34" charset="0"/>
                <a:cs typeface="Arial" pitchFamily="34" charset="0"/>
              </a:rPr>
              <a:t>de docentes permanentes envolvidos com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atividades de ensino </a:t>
            </a:r>
            <a:r>
              <a:rPr lang="pt-BR" dirty="0">
                <a:latin typeface="Arial" pitchFamily="34" charset="0"/>
                <a:cs typeface="Arial" pitchFamily="34" charset="0"/>
              </a:rPr>
              <a:t>no triênio: 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(10%)</a:t>
            </a:r>
            <a:endParaRPr lang="pt-BR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684213" indent="-684213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=até </a:t>
            </a:r>
            <a:r>
              <a:rPr lang="pt-BR" dirty="0">
                <a:latin typeface="Arial" pitchFamily="34" charset="0"/>
                <a:cs typeface="Arial" pitchFamily="34" charset="0"/>
              </a:rPr>
              <a:t>49%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=50-64%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=65-79% dos docentes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=80% ou +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173038" lvl="2" indent="-173038">
              <a:buFont typeface="Arial" pitchFamily="34" charset="0"/>
              <a:buChar char="•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Percentual </a:t>
            </a:r>
            <a:r>
              <a:rPr lang="pt-BR" dirty="0">
                <a:latin typeface="Arial" pitchFamily="34" charset="0"/>
                <a:cs typeface="Arial" pitchFamily="34" charset="0"/>
              </a:rPr>
              <a:t>de docentes permanentes envolvidos com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atividades de pesquisa </a:t>
            </a:r>
            <a:r>
              <a:rPr lang="pt-BR" dirty="0">
                <a:latin typeface="Arial" pitchFamily="34" charset="0"/>
                <a:cs typeface="Arial" pitchFamily="34" charset="0"/>
              </a:rPr>
              <a:t>no triênio: 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(7,5%)</a:t>
            </a:r>
            <a:endParaRPr lang="pt-BR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684213" indent="-684213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>
                <a:latin typeface="Arial" pitchFamily="34" charset="0"/>
                <a:cs typeface="Arial" pitchFamily="34" charset="0"/>
              </a:rPr>
              <a:t>= até 69%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=70-79%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=80-89% dos docentes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=90% ou +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pPr marL="173038" lvl="2" indent="-173038">
              <a:buFont typeface="Arial" pitchFamily="34" charset="0"/>
              <a:buChar char="•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Percentual </a:t>
            </a:r>
            <a:r>
              <a:rPr lang="pt-BR" dirty="0">
                <a:latin typeface="Arial" pitchFamily="34" charset="0"/>
                <a:cs typeface="Arial" pitchFamily="34" charset="0"/>
              </a:rPr>
              <a:t>de docentes permanentes envolvidos com atividades de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orientação de mestrandos/doutorandos</a:t>
            </a:r>
            <a:r>
              <a:rPr lang="pt-BR" dirty="0">
                <a:latin typeface="Arial" pitchFamily="34" charset="0"/>
                <a:cs typeface="Arial" pitchFamily="34" charset="0"/>
              </a:rPr>
              <a:t> no triênio: 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(7,5%)</a:t>
            </a:r>
          </a:p>
          <a:p>
            <a:pPr marL="684213" indent="-684213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>
                <a:latin typeface="Arial" pitchFamily="34" charset="0"/>
                <a:cs typeface="Arial" pitchFamily="34" charset="0"/>
              </a:rPr>
              <a:t>= até 69%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=70-79% dos docentes,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=80-89% dos docentes e </a:t>
            </a:r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=90% ou + dos docentes.</a:t>
            </a:r>
          </a:p>
        </p:txBody>
      </p:sp>
    </p:spTree>
    <p:extLst>
      <p:ext uri="{BB962C8B-B14F-4D97-AF65-F5344CB8AC3E}">
        <p14:creationId xmlns:p14="http://schemas.microsoft.com/office/powerpoint/2010/main" xmlns="" val="224602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79388" y="1062996"/>
            <a:ext cx="9001124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2.4.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Contribuição dos docentes para atividades de ensino e/ou de pesquisa na graduação, com atenção tanto à repercussão que este item pode ter na formação de futuros ingressantes na PG, quanto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na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formação de profissionais mais capacitados no plano da graduação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(15%)</a:t>
            </a: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1520" y="2929294"/>
            <a:ext cx="8712968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 lvl="2" indent="-173038">
              <a:buFont typeface="Arial" pitchFamily="34" charset="0"/>
              <a:buChar char="•"/>
            </a:pPr>
            <a:r>
              <a:rPr lang="pt-BR" dirty="0">
                <a:latin typeface="Arial" pitchFamily="34" charset="0"/>
                <a:cs typeface="Arial" pitchFamily="34" charset="0"/>
              </a:rPr>
              <a:t>P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ercentual </a:t>
            </a:r>
            <a:r>
              <a:rPr lang="pt-BR" dirty="0">
                <a:latin typeface="Arial" pitchFamily="34" charset="0"/>
                <a:cs typeface="Arial" pitchFamily="34" charset="0"/>
              </a:rPr>
              <a:t>de docentes permanentes envolvidos com atividades de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orientação de Iniciação Científica </a:t>
            </a:r>
            <a:r>
              <a:rPr lang="pt-BR" dirty="0">
                <a:latin typeface="Arial" pitchFamily="34" charset="0"/>
                <a:cs typeface="Arial" pitchFamily="34" charset="0"/>
              </a:rPr>
              <a:t>no triênio: 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(10%)</a:t>
            </a:r>
          </a:p>
          <a:p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>
                <a:latin typeface="Arial" pitchFamily="34" charset="0"/>
                <a:cs typeface="Arial" pitchFamily="34" charset="0"/>
              </a:rPr>
              <a:t>= até 39%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=40-59	% </a:t>
            </a:r>
            <a:r>
              <a:rPr lang="pt-BR" dirty="0">
                <a:latin typeface="Arial" pitchFamily="34" charset="0"/>
                <a:cs typeface="Arial" pitchFamily="34" charset="0"/>
              </a:rPr>
              <a:t>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=60-79</a:t>
            </a:r>
            <a:r>
              <a:rPr lang="pt-BR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=80</a:t>
            </a:r>
            <a:r>
              <a:rPr lang="pt-BR" dirty="0">
                <a:latin typeface="Arial" pitchFamily="34" charset="0"/>
                <a:cs typeface="Arial" pitchFamily="34" charset="0"/>
              </a:rPr>
              <a:t>% ou +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endParaRPr lang="pt-BR" sz="700" dirty="0">
              <a:latin typeface="Arial" pitchFamily="34" charset="0"/>
              <a:cs typeface="Arial" pitchFamily="34" charset="0"/>
            </a:endParaRPr>
          </a:p>
          <a:p>
            <a:pPr marL="268288" lvl="2" indent="-268288">
              <a:buFont typeface="Arial" pitchFamily="34" charset="0"/>
              <a:buChar char="•"/>
            </a:pPr>
            <a:r>
              <a:rPr lang="pt-BR" dirty="0">
                <a:latin typeface="Arial" pitchFamily="34" charset="0"/>
                <a:cs typeface="Arial" pitchFamily="34" charset="0"/>
              </a:rPr>
              <a:t>P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ercentual </a:t>
            </a:r>
            <a:r>
              <a:rPr lang="pt-BR" dirty="0">
                <a:latin typeface="Arial" pitchFamily="34" charset="0"/>
                <a:cs typeface="Arial" pitchFamily="34" charset="0"/>
              </a:rPr>
              <a:t>de docentes permanentes envolvidos com atividades de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orientação de Trabalhos de Conclusão de Curso </a:t>
            </a:r>
            <a:r>
              <a:rPr lang="pt-BR" dirty="0">
                <a:latin typeface="Arial" pitchFamily="34" charset="0"/>
                <a:cs typeface="Arial" pitchFamily="34" charset="0"/>
              </a:rPr>
              <a:t>no triênio: 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(5%)</a:t>
            </a:r>
          </a:p>
          <a:p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dirty="0">
                <a:latin typeface="Arial" pitchFamily="34" charset="0"/>
                <a:cs typeface="Arial" pitchFamily="34" charset="0"/>
              </a:rPr>
              <a:t>= até 39%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=40-59</a:t>
            </a:r>
            <a:r>
              <a:rPr lang="pt-BR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=60-79</a:t>
            </a:r>
            <a:r>
              <a:rPr lang="pt-BR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=80</a:t>
            </a:r>
            <a:r>
              <a:rPr lang="pt-BR" dirty="0">
                <a:latin typeface="Arial" pitchFamily="34" charset="0"/>
                <a:cs typeface="Arial" pitchFamily="34" charset="0"/>
              </a:rPr>
              <a:t>% ou + dos docentes.</a:t>
            </a:r>
          </a:p>
        </p:txBody>
      </p:sp>
    </p:spTree>
    <p:extLst>
      <p:ext uri="{BB962C8B-B14F-4D97-AF65-F5344CB8AC3E}">
        <p14:creationId xmlns:p14="http://schemas.microsoft.com/office/powerpoint/2010/main" xmlns="" val="275683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179388" y="774964"/>
            <a:ext cx="9001124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2.5.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Proporção do corpo docente com importante captação de recursos para pesquisa (Agências de Fomento, Bolsa de Produtividade, Financiamentos Nacionais e Internacionais, Convênios...)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5%)</a:t>
            </a: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51520" y="2420888"/>
            <a:ext cx="85689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 lvl="2" indent="-173038">
              <a:buFont typeface="Arial" pitchFamily="34" charset="0"/>
              <a:buChar char="•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P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ercentual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de docentes permanentes com pelo menos um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financiamento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no triênio: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(15%)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até 29%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=30-49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=50-69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=70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ou +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173038" lvl="2" indent="-173038">
              <a:buFont typeface="Arial" pitchFamily="34" charset="0"/>
              <a:buChar char="•"/>
            </a:pPr>
            <a:r>
              <a:rPr lang="pt-BR" sz="2000" dirty="0">
                <a:latin typeface="Arial" pitchFamily="34" charset="0"/>
                <a:cs typeface="Arial" pitchFamily="34" charset="0"/>
              </a:rPr>
              <a:t>P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ercentual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de docentes permanentes com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bolsa de produtividade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no triênio: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(10%)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até 14%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15-24%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=25-34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=35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ou +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686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 txBox="1">
            <a:spLocks/>
          </p:cNvSpPr>
          <p:nvPr/>
        </p:nvSpPr>
        <p:spPr>
          <a:xfrm>
            <a:off x="250224" y="908720"/>
            <a:ext cx="8858280" cy="123644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Corpo Discente, Teses e Dissertações (30%)</a:t>
            </a:r>
            <a:endParaRPr lang="pt-BR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-108520" y="3871308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3.1.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Quantidade de teses e dissertações defendidas no período de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avaliação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268288" lvl="1">
              <a:defRPr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268288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3.2. Distribuição das orientações das teses e dissertações defendidas no período de avaliação em relação aos docentes do Programa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268288" lvl="1">
              <a:defRPr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268288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3.3. Qualidade das Teses e Dissertações e da produção de discentes autores da pós-graduação e da graduação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(50%)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268288" lvl="1">
              <a:defRPr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268288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3.4. Eficiência do Programa na formação de mestres e doutores bolsistas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(10%)</a:t>
            </a:r>
          </a:p>
          <a:p>
            <a:pPr marL="268288" lvl="1">
              <a:defRPr/>
            </a:pPr>
            <a:endParaRPr lang="pt-BR" sz="20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268288" lvl="1">
              <a:defRPr/>
            </a:pPr>
            <a:endParaRPr lang="pt-BR" sz="20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268288" lvl="1">
              <a:spcBef>
                <a:spcPct val="0"/>
              </a:spcBef>
              <a:defRPr/>
            </a:pP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" name="Título 1"/>
          <p:cNvSpPr txBox="1">
            <a:spLocks/>
          </p:cNvSpPr>
          <p:nvPr/>
        </p:nvSpPr>
        <p:spPr>
          <a:xfrm>
            <a:off x="-108520" y="4375364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-108520" y="5085184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-108520" y="57332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88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74964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3.1.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Quantidade de teses e dissertações defendidas no período de avaliação, em relação ao corpo docente permanente e à dimensão do corpo discente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9512" y="2132856"/>
            <a:ext cx="878497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lvl="2" indent="-268288">
              <a:buFont typeface="Arial" pitchFamily="34" charset="0"/>
              <a:buChar char="•"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Percentual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de titulações de mestrado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/ doutorado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durante o triênio: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(10%)</a:t>
            </a:r>
            <a:endParaRPr lang="pt-BR" sz="2000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até 29%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discentes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=30-39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discentes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=40-49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discentes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=50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ou +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discentes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268288" lvl="2" indent="-268288">
              <a:buFont typeface="Arial" pitchFamily="34" charset="0"/>
              <a:buChar char="•"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Percentual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de docentes permanentes que titularam mestrandos/doutorandos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no triênio: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(10%)</a:t>
            </a:r>
            <a:endParaRPr lang="pt-BR" sz="2000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até 44%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=45-59%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=60-74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=75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ou + docentes.</a:t>
            </a:r>
          </a:p>
        </p:txBody>
      </p:sp>
    </p:spTree>
    <p:extLst>
      <p:ext uri="{BB962C8B-B14F-4D97-AF65-F5344CB8AC3E}">
        <p14:creationId xmlns:p14="http://schemas.microsoft.com/office/powerpoint/2010/main" xmlns="" val="110795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69269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3.2.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Distribuição das orientações das teses e dissertações defendidas no período de avaliação em relação aos docentes do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Programa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2276872"/>
            <a:ext cx="8496944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Média de orientações de mestrandos por docente 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permanente no triênio: </a:t>
            </a: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(10%) 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pt-B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</a:t>
            </a:r>
            <a:r>
              <a: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20% para os cursos de mestrado)</a:t>
            </a:r>
            <a:endParaRPr kumimoji="0" lang="pt-B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F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até 1 ou 5,1 ou + mestrandos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R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4,0 a 5,0 mestrandos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B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1,1 a 1,9 mestrandos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MB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2 a 3,9 mestrandos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228600" algn="l"/>
              </a:tabLst>
            </a:pP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228600" algn="l"/>
              </a:tabLst>
            </a:pPr>
            <a:r>
              <a:rPr lang="pt-BR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édia de orientações de doutorandos por docente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permanente no triênio: </a:t>
            </a: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FF33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(10%)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rgbClr val="FF33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F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até 1 ou 5,1 ou + doutorandos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R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4,0 a 5,0 doutorandos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B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1,1 a 1,9 doutorandos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MB</a:t>
            </a: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 2 a 3,9 doutorandos.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880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029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3.3.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Qualidade das Teses e Dissertações e da produção de discentes autores da pós-graduação e da graduação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(50%)</a:t>
            </a: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2204864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lvl="2" indent="-268288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Percentual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discentes e egressos autores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no triênio: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(30%)</a:t>
            </a:r>
            <a:endParaRPr lang="pt-BR" sz="2000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até 29%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discentes/egressos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=30-49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discentes/egressos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=50-69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discentes/egressos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=70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ou +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discentes/egressos</a:t>
            </a:r>
          </a:p>
          <a:p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268288" lvl="2" indent="-268288">
              <a:buFont typeface="Arial" pitchFamily="34" charset="0"/>
              <a:buChar char="•"/>
            </a:pPr>
            <a:r>
              <a:rPr lang="pt-BR" sz="2000" dirty="0" smtClean="0">
                <a:latin typeface="Arial" pitchFamily="34" charset="0"/>
                <a:cs typeface="Arial" pitchFamily="34" charset="0"/>
              </a:rPr>
              <a:t>Percentual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trabalhos publicados por discentes e egressos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no triênio: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  <a:endParaRPr lang="pt-BR" sz="2000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até 29%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docentes/egressos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=30-49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docentes/egressos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=50-69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docentes/egressos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=70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% ou +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docentes/egressos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206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74964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3.4.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Eficiência do Programa na formação de mestres e doutores bolsistas: Tempo de formação de mestres e doutores e percentual de bolsistas titulados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0%)</a:t>
            </a: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7544" y="2595676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lvl="2" indent="-268288">
              <a:buFont typeface="Arial" pitchFamily="34" charset="0"/>
              <a:buChar char="•"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Tempo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Médio de Titulação de mestrado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(meses) no triênio: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(5%) </a:t>
            </a:r>
            <a:endParaRPr lang="pt-BR" sz="20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lvl="2"/>
            <a:r>
              <a:rPr lang="pt-BR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Obs</a:t>
            </a:r>
            <a:r>
              <a:rPr lang="pt-BR" dirty="0">
                <a:latin typeface="Arial" pitchFamily="34" charset="0"/>
                <a:cs typeface="Arial" pitchFamily="34" charset="0"/>
              </a:rPr>
              <a:t>: 10% para os cursos de mestrado)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36 ou mais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meses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30-35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meses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25-29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meses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24 ou menos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meses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268288" lvl="2" indent="-268288">
              <a:buFont typeface="Arial" pitchFamily="34" charset="0"/>
              <a:buChar char="•"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Tempo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Médio de Titulação de doutorado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(meses) no triênio: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(5%)</a:t>
            </a:r>
            <a:r>
              <a:rPr lang="pt-BR" sz="2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61 ou mais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meses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R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55-60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meses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49-54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meses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	MB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48 ou menos meses.</a:t>
            </a:r>
          </a:p>
        </p:txBody>
      </p:sp>
    </p:spTree>
    <p:extLst>
      <p:ext uri="{BB962C8B-B14F-4D97-AF65-F5344CB8AC3E}">
        <p14:creationId xmlns:p14="http://schemas.microsoft.com/office/powerpoint/2010/main" xmlns="" val="334970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 txBox="1">
            <a:spLocks/>
          </p:cNvSpPr>
          <p:nvPr/>
        </p:nvSpPr>
        <p:spPr>
          <a:xfrm>
            <a:off x="179512" y="1052736"/>
            <a:ext cx="8858280" cy="79208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Produção Intelectual (40%)</a:t>
            </a:r>
            <a:endParaRPr lang="pt-BR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35496" y="2204864"/>
            <a:ext cx="9001000" cy="3374116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000" b="1" dirty="0">
                <a:latin typeface="Arial" pitchFamily="34" charset="0"/>
                <a:cs typeface="Arial" pitchFamily="34" charset="0"/>
              </a:rPr>
              <a:t>4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.1.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Publicações qualificadas do Programa por docente permanente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(40%)</a:t>
            </a:r>
          </a:p>
          <a:p>
            <a:pPr marL="268288" lvl="1">
              <a:spcBef>
                <a:spcPct val="0"/>
              </a:spcBef>
              <a:defRPr/>
            </a:pPr>
            <a:endParaRPr lang="pt-BR" sz="20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268288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4.2. Distribuição de publicações qualificadas em relação ao corpo docente permanente do Programa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(40%)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268288" lvl="1">
              <a:spcBef>
                <a:spcPct val="0"/>
              </a:spcBef>
              <a:defRPr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268288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4.3. Produção técnica, patentes e outras produções consideradas relevantes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35496" y="21328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35496" y="5599500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541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060848"/>
            <a:ext cx="8229600" cy="792088"/>
          </a:xfrm>
        </p:spPr>
        <p:txBody>
          <a:bodyPr/>
          <a:lstStyle/>
          <a:p>
            <a:r>
              <a:rPr lang="pt-BR" dirty="0" smtClean="0"/>
              <a:t>Atividades Área 21 em 2011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780928"/>
            <a:ext cx="8291264" cy="3672408"/>
          </a:xfrm>
        </p:spPr>
        <p:txBody>
          <a:bodyPr/>
          <a:lstStyle/>
          <a:p>
            <a:r>
              <a:rPr lang="pt-BR" dirty="0" smtClean="0"/>
              <a:t>Participação </a:t>
            </a:r>
            <a:r>
              <a:rPr lang="pt-BR" dirty="0" err="1" smtClean="0"/>
              <a:t>CTC</a:t>
            </a:r>
            <a:r>
              <a:rPr lang="pt-BR" dirty="0" smtClean="0"/>
              <a:t> – suplência da </a:t>
            </a:r>
            <a:r>
              <a:rPr lang="pt-BR" dirty="0" err="1" smtClean="0"/>
              <a:t>Odonto</a:t>
            </a:r>
            <a:endParaRPr lang="pt-BR" dirty="0" smtClean="0"/>
          </a:p>
          <a:p>
            <a:r>
              <a:rPr lang="pt-BR" dirty="0" err="1" smtClean="0"/>
              <a:t>APCNs</a:t>
            </a:r>
            <a:r>
              <a:rPr lang="pt-BR" dirty="0" smtClean="0"/>
              <a:t> </a:t>
            </a:r>
          </a:p>
          <a:p>
            <a:r>
              <a:rPr lang="pt-BR" dirty="0" smtClean="0"/>
              <a:t>Pareceres em pedidos da área</a:t>
            </a:r>
          </a:p>
          <a:p>
            <a:r>
              <a:rPr lang="pt-BR" dirty="0" smtClean="0"/>
              <a:t>Participação </a:t>
            </a:r>
            <a:r>
              <a:rPr lang="pt-BR" dirty="0" err="1" smtClean="0"/>
              <a:t>LILACS</a:t>
            </a:r>
            <a:endParaRPr lang="pt-BR" dirty="0" smtClean="0"/>
          </a:p>
          <a:p>
            <a:r>
              <a:rPr lang="pt-BR" dirty="0" smtClean="0"/>
              <a:t>Classificação de livros</a:t>
            </a:r>
          </a:p>
          <a:p>
            <a:r>
              <a:rPr lang="pt-BR" dirty="0" err="1" smtClean="0"/>
              <a:t>Qualis</a:t>
            </a:r>
            <a:r>
              <a:rPr lang="pt-BR" dirty="0" smtClean="0"/>
              <a:t> periódicos</a:t>
            </a:r>
          </a:p>
          <a:p>
            <a:endParaRPr lang="pt-BR" dirty="0" smtClean="0"/>
          </a:p>
          <a:p>
            <a:endParaRPr lang="en-US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67544" y="989856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4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</a:t>
            </a:r>
            <a:r>
              <a:rPr kumimoji="0" lang="pt-BR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ª PARTE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029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4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.1.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Publicações qualificadas do Programa por docente permanente </a:t>
            </a:r>
            <a:r>
              <a:rPr lang="pt-BR" sz="24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(40%)</a:t>
            </a:r>
            <a:endParaRPr lang="pt-B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4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5536" y="2021358"/>
            <a:ext cx="364331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000" b="1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  <a:t/>
            </a:r>
            <a:br>
              <a:rPr lang="pt-BR" sz="2000" b="1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</a:br>
            <a:r>
              <a:rPr lang="pt-BR" sz="2000" b="1" kern="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  <a:t>Avaliação de Artigos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467473" y="2021358"/>
            <a:ext cx="39290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0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  <a:t/>
            </a:r>
            <a:br>
              <a:rPr lang="pt-BR" sz="20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</a:br>
            <a:r>
              <a:rPr lang="pt-BR" sz="20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  <a:t>Avaliação de Livros</a:t>
            </a:r>
          </a:p>
        </p:txBody>
      </p:sp>
      <p:grpSp>
        <p:nvGrpSpPr>
          <p:cNvPr id="2" name="Grupo 51"/>
          <p:cNvGrpSpPr>
            <a:grpSpLocks/>
          </p:cNvGrpSpPr>
          <p:nvPr/>
        </p:nvGrpSpPr>
        <p:grpSpPr bwMode="auto">
          <a:xfrm>
            <a:off x="466973" y="2807171"/>
            <a:ext cx="2500313" cy="3286125"/>
            <a:chOff x="714348" y="2357430"/>
            <a:chExt cx="2500330" cy="3286148"/>
          </a:xfrm>
        </p:grpSpPr>
        <p:sp>
          <p:nvSpPr>
            <p:cNvPr id="9" name="Rectangle 2"/>
            <p:cNvSpPr txBox="1">
              <a:spLocks noChangeArrowheads="1"/>
            </p:cNvSpPr>
            <p:nvPr/>
          </p:nvSpPr>
          <p:spPr bwMode="auto">
            <a:xfrm>
              <a:off x="714348" y="2357430"/>
              <a:ext cx="2500330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pt-BR" b="1" kern="0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/>
              </a:r>
              <a:br>
                <a:rPr lang="pt-BR" b="1" kern="0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</a:br>
              <a:r>
                <a:rPr lang="pt-BR" b="1" kern="0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A1 = 100pts</a:t>
              </a:r>
            </a:p>
          </p:txBody>
        </p:sp>
        <p:grpSp>
          <p:nvGrpSpPr>
            <p:cNvPr id="4" name="Grupo 35"/>
            <p:cNvGrpSpPr>
              <a:grpSpLocks/>
            </p:cNvGrpSpPr>
            <p:nvPr/>
          </p:nvGrpSpPr>
          <p:grpSpPr bwMode="auto">
            <a:xfrm>
              <a:off x="714348" y="2786058"/>
              <a:ext cx="2500330" cy="2857520"/>
              <a:chOff x="714348" y="2786058"/>
              <a:chExt cx="2500330" cy="2857520"/>
            </a:xfrm>
          </p:grpSpPr>
          <p:sp>
            <p:nvSpPr>
              <p:cNvPr id="11" name="Rectangle 2"/>
              <p:cNvSpPr txBox="1">
                <a:spLocks noChangeArrowheads="1"/>
              </p:cNvSpPr>
              <p:nvPr/>
            </p:nvSpPr>
            <p:spPr bwMode="auto">
              <a:xfrm>
                <a:off x="714348" y="2786058"/>
                <a:ext cx="2500330" cy="714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/>
                </a:r>
                <a:b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</a:b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>A2 =  80pts</a:t>
                </a:r>
              </a:p>
            </p:txBody>
          </p:sp>
          <p:sp>
            <p:nvSpPr>
              <p:cNvPr id="12" name="Rectangle 2"/>
              <p:cNvSpPr txBox="1">
                <a:spLocks noChangeArrowheads="1"/>
              </p:cNvSpPr>
              <p:nvPr/>
            </p:nvSpPr>
            <p:spPr bwMode="auto">
              <a:xfrm>
                <a:off x="714348" y="3214686"/>
                <a:ext cx="2500330" cy="714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/>
                </a:r>
                <a:b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</a:b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>B1=   60pts</a:t>
                </a:r>
              </a:p>
            </p:txBody>
          </p:sp>
          <p:sp>
            <p:nvSpPr>
              <p:cNvPr id="13" name="Rectangle 2"/>
              <p:cNvSpPr txBox="1">
                <a:spLocks noChangeArrowheads="1"/>
              </p:cNvSpPr>
              <p:nvPr/>
            </p:nvSpPr>
            <p:spPr bwMode="auto">
              <a:xfrm>
                <a:off x="714348" y="3643314"/>
                <a:ext cx="2500330" cy="714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/>
                </a:r>
                <a:b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</a:b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>B2=   40pts</a:t>
                </a:r>
              </a:p>
            </p:txBody>
          </p:sp>
          <p:sp>
            <p:nvSpPr>
              <p:cNvPr id="14" name="Rectangle 2"/>
              <p:cNvSpPr txBox="1">
                <a:spLocks noChangeArrowheads="1"/>
              </p:cNvSpPr>
              <p:nvPr/>
            </p:nvSpPr>
            <p:spPr bwMode="auto">
              <a:xfrm>
                <a:off x="714348" y="4071942"/>
                <a:ext cx="2500330" cy="714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/>
                </a:r>
                <a:b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</a:b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>B3=   20pts</a:t>
                </a:r>
              </a:p>
            </p:txBody>
          </p:sp>
          <p:sp>
            <p:nvSpPr>
              <p:cNvPr id="15" name="Rectangle 2"/>
              <p:cNvSpPr txBox="1">
                <a:spLocks noChangeArrowheads="1"/>
              </p:cNvSpPr>
              <p:nvPr/>
            </p:nvSpPr>
            <p:spPr bwMode="auto">
              <a:xfrm>
                <a:off x="714348" y="4500570"/>
                <a:ext cx="2500330" cy="714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/>
                </a:r>
                <a:b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</a:b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>B4=   10pts</a:t>
                </a:r>
              </a:p>
            </p:txBody>
          </p:sp>
          <p:sp>
            <p:nvSpPr>
              <p:cNvPr id="16" name="Rectangle 2"/>
              <p:cNvSpPr txBox="1">
                <a:spLocks noChangeArrowheads="1"/>
              </p:cNvSpPr>
              <p:nvPr/>
            </p:nvSpPr>
            <p:spPr bwMode="auto">
              <a:xfrm>
                <a:off x="714348" y="4929198"/>
                <a:ext cx="2500330" cy="714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>
                  <a:defRPr/>
                </a:pP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/>
                </a:r>
                <a:b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</a:br>
                <a:r>
                  <a:rPr lang="pt-BR" b="1" kern="0" dirty="0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 Black" pitchFamily="34" charset="0"/>
                    <a:ea typeface="+mj-ea"/>
                    <a:cs typeface="+mj-cs"/>
                  </a:rPr>
                  <a:t>B5=     5pts</a:t>
                </a:r>
              </a:p>
            </p:txBody>
          </p:sp>
        </p:grpSp>
      </p:grpSp>
      <p:grpSp>
        <p:nvGrpSpPr>
          <p:cNvPr id="8" name="Grupo 61"/>
          <p:cNvGrpSpPr>
            <a:grpSpLocks/>
          </p:cNvGrpSpPr>
          <p:nvPr/>
        </p:nvGrpSpPr>
        <p:grpSpPr bwMode="auto">
          <a:xfrm>
            <a:off x="4181723" y="2807171"/>
            <a:ext cx="2500313" cy="2000250"/>
            <a:chOff x="4429124" y="2357430"/>
            <a:chExt cx="2500330" cy="2000264"/>
          </a:xfrm>
        </p:grpSpPr>
        <p:sp>
          <p:nvSpPr>
            <p:cNvPr id="18" name="Rectangle 2"/>
            <p:cNvSpPr txBox="1">
              <a:spLocks noChangeArrowheads="1"/>
            </p:cNvSpPr>
            <p:nvPr/>
          </p:nvSpPr>
          <p:spPr bwMode="auto">
            <a:xfrm>
              <a:off x="4429124" y="2357430"/>
              <a:ext cx="2500330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/>
              </a:r>
              <a:b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</a:b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L4 = 200pts</a:t>
              </a:r>
            </a:p>
          </p:txBody>
        </p:sp>
        <p:sp>
          <p:nvSpPr>
            <p:cNvPr id="19" name="Rectangle 2"/>
            <p:cNvSpPr txBox="1">
              <a:spLocks noChangeArrowheads="1"/>
            </p:cNvSpPr>
            <p:nvPr/>
          </p:nvSpPr>
          <p:spPr bwMode="auto">
            <a:xfrm>
              <a:off x="4429124" y="2786058"/>
              <a:ext cx="2500330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/>
              </a:r>
              <a:b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</a:b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L3 = 100pts</a:t>
              </a:r>
            </a:p>
          </p:txBody>
        </p:sp>
        <p:sp>
          <p:nvSpPr>
            <p:cNvPr id="20" name="Rectangle 2"/>
            <p:cNvSpPr txBox="1">
              <a:spLocks noChangeArrowheads="1"/>
            </p:cNvSpPr>
            <p:nvPr/>
          </p:nvSpPr>
          <p:spPr bwMode="auto">
            <a:xfrm>
              <a:off x="4429124" y="3214686"/>
              <a:ext cx="2500330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/>
              </a:r>
              <a:b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</a:b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L2=   50pts</a:t>
              </a:r>
            </a:p>
          </p:txBody>
        </p:sp>
        <p:sp>
          <p:nvSpPr>
            <p:cNvPr id="21" name="Rectangle 2"/>
            <p:cNvSpPr txBox="1">
              <a:spLocks noChangeArrowheads="1"/>
            </p:cNvSpPr>
            <p:nvPr/>
          </p:nvSpPr>
          <p:spPr bwMode="auto">
            <a:xfrm>
              <a:off x="4429124" y="3643314"/>
              <a:ext cx="2500330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/>
              </a:r>
              <a:b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</a:b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L1=   20pts</a:t>
              </a:r>
            </a:p>
          </p:txBody>
        </p:sp>
      </p:grpSp>
      <p:grpSp>
        <p:nvGrpSpPr>
          <p:cNvPr id="10" name="Grupo 66"/>
          <p:cNvGrpSpPr>
            <a:grpSpLocks/>
          </p:cNvGrpSpPr>
          <p:nvPr/>
        </p:nvGrpSpPr>
        <p:grpSpPr bwMode="auto">
          <a:xfrm>
            <a:off x="6539161" y="2807171"/>
            <a:ext cx="2500312" cy="2000250"/>
            <a:chOff x="6786578" y="2357430"/>
            <a:chExt cx="2500330" cy="2000264"/>
          </a:xfrm>
        </p:grpSpPr>
        <p:sp>
          <p:nvSpPr>
            <p:cNvPr id="23" name="Rectangle 2"/>
            <p:cNvSpPr txBox="1">
              <a:spLocks noChangeArrowheads="1"/>
            </p:cNvSpPr>
            <p:nvPr/>
          </p:nvSpPr>
          <p:spPr bwMode="auto">
            <a:xfrm>
              <a:off x="6786578" y="2357430"/>
              <a:ext cx="2500330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/>
              </a:r>
              <a:b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</a:b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CL4 = 100pts</a:t>
              </a:r>
            </a:p>
          </p:txBody>
        </p:sp>
        <p:sp>
          <p:nvSpPr>
            <p:cNvPr id="24" name="Rectangle 2"/>
            <p:cNvSpPr txBox="1">
              <a:spLocks noChangeArrowheads="1"/>
            </p:cNvSpPr>
            <p:nvPr/>
          </p:nvSpPr>
          <p:spPr bwMode="auto">
            <a:xfrm>
              <a:off x="6786578" y="2786058"/>
              <a:ext cx="2500330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/>
              </a:r>
              <a:b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</a:b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CL3 =   50pts</a:t>
              </a:r>
            </a:p>
          </p:txBody>
        </p:sp>
        <p:sp>
          <p:nvSpPr>
            <p:cNvPr id="25" name="Rectangle 2"/>
            <p:cNvSpPr txBox="1">
              <a:spLocks noChangeArrowheads="1"/>
            </p:cNvSpPr>
            <p:nvPr/>
          </p:nvSpPr>
          <p:spPr bwMode="auto">
            <a:xfrm>
              <a:off x="6786578" y="3214686"/>
              <a:ext cx="2500330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/>
              </a:r>
              <a:b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</a:b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CL2 =   25pts</a:t>
              </a:r>
            </a:p>
          </p:txBody>
        </p:sp>
        <p:sp>
          <p:nvSpPr>
            <p:cNvPr id="26" name="Rectangle 2"/>
            <p:cNvSpPr txBox="1">
              <a:spLocks noChangeArrowheads="1"/>
            </p:cNvSpPr>
            <p:nvPr/>
          </p:nvSpPr>
          <p:spPr bwMode="auto">
            <a:xfrm>
              <a:off x="6786578" y="3643314"/>
              <a:ext cx="2500330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>
                <a:defRPr/>
              </a:pP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/>
              </a:r>
              <a:b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</a:br>
              <a:r>
                <a:rPr lang="pt-BR" b="1" kern="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  <a:ea typeface="+mj-ea"/>
                  <a:cs typeface="+mj-cs"/>
                </a:rPr>
                <a:t>CL1 =   10pts</a:t>
              </a:r>
            </a:p>
          </p:txBody>
        </p:sp>
      </p:grpSp>
      <p:sp>
        <p:nvSpPr>
          <p:cNvPr id="27" name="Rectangle 2"/>
          <p:cNvSpPr txBox="1">
            <a:spLocks noChangeArrowheads="1"/>
          </p:cNvSpPr>
          <p:nvPr/>
        </p:nvSpPr>
        <p:spPr bwMode="auto">
          <a:xfrm>
            <a:off x="2752973" y="5093171"/>
            <a:ext cx="61436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0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  <a:t/>
            </a:r>
            <a:br>
              <a:rPr lang="pt-BR" sz="20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</a:br>
            <a:r>
              <a:rPr lang="pt-BR" sz="2000" b="1" kern="0" dirty="0" err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  <a:t>Obs</a:t>
            </a:r>
            <a:r>
              <a:rPr lang="pt-BR" sz="20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  <a:t>:  máximo 2 capítulos/livro/docente</a:t>
            </a:r>
          </a:p>
          <a:p>
            <a:pPr>
              <a:defRPr/>
            </a:pPr>
            <a:r>
              <a:rPr lang="pt-BR" sz="2000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ea typeface="+mj-ea"/>
                <a:cs typeface="+mj-cs"/>
              </a:rPr>
              <a:t>1º CL= 50% do livro e 2º CL= 10% do livro </a:t>
            </a:r>
          </a:p>
        </p:txBody>
      </p:sp>
    </p:spTree>
    <p:extLst>
      <p:ext uri="{BB962C8B-B14F-4D97-AF65-F5344CB8AC3E}">
        <p14:creationId xmlns:p14="http://schemas.microsoft.com/office/powerpoint/2010/main" xmlns="" val="376533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029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4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.1.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Publicações qualificadas do Programa por docente permanente </a:t>
            </a:r>
            <a:r>
              <a:rPr lang="pt-BR" sz="24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(40%)</a:t>
            </a:r>
            <a:endParaRPr lang="pt-B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4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51520" y="1896502"/>
            <a:ext cx="842493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Média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da produção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intelectual por docente permanente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no triênio, a partir da aplicação do sistema de pontuação de artigos e livros/capítulos de livros e considerando as travas de artigos (3 artigos B4/docente e 3 artigos B5/docente) e de livros/capítulos (2 capítulos de livros L1/docente e 2 livros L1/docente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):</a:t>
            </a:r>
          </a:p>
          <a:p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000" dirty="0" smtClean="0">
                <a:latin typeface="Arial" pitchFamily="34" charset="0"/>
                <a:cs typeface="Arial" pitchFamily="34" charset="0"/>
              </a:rPr>
              <a:t>2007-2009						2010-2012</a:t>
            </a:r>
          </a:p>
          <a:p>
            <a:endParaRPr lang="pt-BR" sz="8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até 359 pontos/docente/triênio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%)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360-419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pontos/docente/triênio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%)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420-479 pontos/docente/triênio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(30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%)</a:t>
            </a:r>
          </a:p>
          <a:p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= 480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pontos ou + /docente/triênio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(40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%)</a:t>
            </a:r>
          </a:p>
          <a:p>
            <a:endParaRPr lang="pt-BR" sz="20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4572000" y="6093296"/>
            <a:ext cx="4248472" cy="360040"/>
            <a:chOff x="4716016" y="6021288"/>
            <a:chExt cx="4248472" cy="360040"/>
          </a:xfrm>
        </p:grpSpPr>
        <p:sp>
          <p:nvSpPr>
            <p:cNvPr id="8" name="Retângulo 7"/>
            <p:cNvSpPr/>
            <p:nvPr/>
          </p:nvSpPr>
          <p:spPr>
            <a:xfrm>
              <a:off x="5652120" y="6021288"/>
              <a:ext cx="1080120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dirty="0" smtClean="0">
                  <a:solidFill>
                    <a:schemeClr val="tx1"/>
                  </a:solidFill>
                </a:rPr>
                <a:t>R = 35-49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9" name="Retângulo 8"/>
            <p:cNvSpPr/>
            <p:nvPr/>
          </p:nvSpPr>
          <p:spPr>
            <a:xfrm>
              <a:off x="7884368" y="6021288"/>
              <a:ext cx="1080120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dirty="0" smtClean="0">
                  <a:solidFill>
                    <a:schemeClr val="tx1"/>
                  </a:solidFill>
                </a:rPr>
                <a:t>MB &gt; 75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6804248" y="6021288"/>
              <a:ext cx="1008112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dirty="0" smtClean="0">
                  <a:solidFill>
                    <a:schemeClr val="tx1"/>
                  </a:solidFill>
                </a:rPr>
                <a:t>B= 50-75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Retângulo 10"/>
            <p:cNvSpPr/>
            <p:nvPr/>
          </p:nvSpPr>
          <p:spPr>
            <a:xfrm>
              <a:off x="4716016" y="6021288"/>
              <a:ext cx="86409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400" dirty="0" smtClean="0">
                  <a:solidFill>
                    <a:schemeClr val="tx1"/>
                  </a:solidFill>
                </a:rPr>
                <a:t>F &lt; 34%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6800676" y="4149080"/>
          <a:ext cx="1155700" cy="1800225"/>
        </p:xfrm>
        <a:graphic>
          <a:graphicData uri="http://schemas.openxmlformats.org/drawingml/2006/table">
            <a:tbl>
              <a:tblPr/>
              <a:tblGrid>
                <a:gridCol w="601728"/>
                <a:gridCol w="553972"/>
              </a:tblGrid>
              <a:tr h="2000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PERCENTIS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542.5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CaixaDeTexto 14"/>
          <p:cNvSpPr txBox="1"/>
          <p:nvPr/>
        </p:nvSpPr>
        <p:spPr>
          <a:xfrm>
            <a:off x="8244408" y="4581128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 smtClean="0"/>
              <a:t>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405506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029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4.2.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Distribuição de publicações qualificadas em relação ao corpo docente permanente do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Programa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(40%)</a:t>
            </a: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23528" y="2052131"/>
            <a:ext cx="86409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Arial" pitchFamily="34" charset="0"/>
                <a:cs typeface="Arial" pitchFamily="34" charset="0"/>
              </a:rPr>
              <a:t>P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ercentual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da distribuição da produção intelectual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entre os docentes permanentes, considerando o tempo de atuação dos docentes permanentes no triênio e os critérios de pontuação individual estabelecidos para a Área 21: 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endParaRPr lang="pt-BR" sz="800" dirty="0">
              <a:latin typeface="Arial" pitchFamily="34" charset="0"/>
              <a:cs typeface="Arial" pitchFamily="34" charset="0"/>
            </a:endParaRPr>
          </a:p>
          <a:p>
            <a:pPr marL="514350" lvl="1" indent="-514350"/>
            <a:r>
              <a:rPr lang="pt-BR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pt-BR" dirty="0">
                <a:latin typeface="Arial" pitchFamily="34" charset="0"/>
                <a:cs typeface="Arial" pitchFamily="34" charset="0"/>
              </a:rPr>
              <a:t>= menos de 60% dos docentes atingem a pontuação de 180-239 pontos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no triênio </a:t>
            </a:r>
            <a:r>
              <a:rPr lang="pt-BR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pt-BR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%)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514350" lvl="1" indent="-514350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pt-BR" dirty="0">
                <a:latin typeface="Arial" pitchFamily="34" charset="0"/>
                <a:cs typeface="Arial" pitchFamily="34" charset="0"/>
              </a:rPr>
              <a:t>= 60-79% dos docentes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permanentes atingem </a:t>
            </a:r>
            <a:r>
              <a:rPr lang="pt-BR" dirty="0">
                <a:latin typeface="Arial" pitchFamily="34" charset="0"/>
                <a:cs typeface="Arial" pitchFamily="34" charset="0"/>
              </a:rPr>
              <a:t>a pontuação de 180-239 pontos no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triênio </a:t>
            </a:r>
            <a:r>
              <a:rPr lang="pt-BR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(10%)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514350" lvl="1" indent="-514350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dirty="0">
                <a:latin typeface="Arial" pitchFamily="34" charset="0"/>
                <a:cs typeface="Arial" pitchFamily="34" charset="0"/>
              </a:rPr>
              <a:t>= 80% ou mais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docentes permanentes </a:t>
            </a:r>
            <a:r>
              <a:rPr lang="pt-BR" dirty="0">
                <a:latin typeface="Arial" pitchFamily="34" charset="0"/>
                <a:cs typeface="Arial" pitchFamily="34" charset="0"/>
              </a:rPr>
              <a:t>atingem a pontuação de 180-239 pontos no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triênio </a:t>
            </a:r>
            <a:r>
              <a:rPr lang="pt-BR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514350" lvl="1" indent="-514350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dirty="0">
                <a:latin typeface="Arial" pitchFamily="34" charset="0"/>
                <a:cs typeface="Arial" pitchFamily="34" charset="0"/>
              </a:rPr>
              <a:t>= 80% ou mais dos docentes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permanentes atingem </a:t>
            </a:r>
            <a:r>
              <a:rPr lang="pt-BR" dirty="0">
                <a:latin typeface="Arial" pitchFamily="34" charset="0"/>
                <a:cs typeface="Arial" pitchFamily="34" charset="0"/>
              </a:rPr>
              <a:t>a pontuação de 240-299 pontos no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triênio </a:t>
            </a:r>
            <a:r>
              <a:rPr lang="pt-BR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(30%)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514350" lvl="1" indent="-514350"/>
            <a:r>
              <a:rPr lang="pt-B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dirty="0">
                <a:latin typeface="Arial" pitchFamily="34" charset="0"/>
                <a:cs typeface="Arial" pitchFamily="34" charset="0"/>
              </a:rPr>
              <a:t>= 80% ou mais dos docentes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permanentes atingem </a:t>
            </a:r>
            <a:r>
              <a:rPr lang="pt-BR" dirty="0">
                <a:latin typeface="Arial" pitchFamily="34" charset="0"/>
                <a:cs typeface="Arial" pitchFamily="34" charset="0"/>
              </a:rPr>
              <a:t>a pontuação de 300 pontos ou mais no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triênio </a:t>
            </a:r>
            <a:r>
              <a:rPr lang="pt-BR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(40</a:t>
            </a:r>
            <a:r>
              <a:rPr lang="pt-BR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%)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0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sz="half" idx="1"/>
          </p:nvPr>
        </p:nvGraphicFramePr>
        <p:xfrm>
          <a:off x="395536" y="1556792"/>
          <a:ext cx="2016223" cy="4857396"/>
        </p:xfrm>
        <a:graphic>
          <a:graphicData uri="http://schemas.openxmlformats.org/drawingml/2006/table">
            <a:tbl>
              <a:tblPr/>
              <a:tblGrid>
                <a:gridCol w="628715"/>
                <a:gridCol w="693754"/>
                <a:gridCol w="693754"/>
              </a:tblGrid>
              <a:tr h="20360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DE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DOCENTES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39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94.12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88.24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82.35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84.62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61.54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88.00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88.00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93.75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66.67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92.00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92.00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92.00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58.82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58.82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90.70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86.05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95.00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92.59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94.12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94.12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94.12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80.95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72.73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81.82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908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90.91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81.82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81.82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7CE"/>
                    </a:solidFill>
                  </a:tcPr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3347864" y="2060848"/>
            <a:ext cx="51125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Critérios de travas superiores</a:t>
            </a:r>
          </a:p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Numero de artigos em determinados estratos</a:t>
            </a:r>
          </a:p>
          <a:p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F &lt; 70% B2 ou superior</a:t>
            </a:r>
          </a:p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R &gt; = 70% B2 ou superior</a:t>
            </a:r>
          </a:p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B &gt; = 80% B1 ou superior</a:t>
            </a:r>
          </a:p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MB &gt; = 80% A2 ou superior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029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4.3.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Produção técnica, patentes e outras produções consideradas relevantes </a:t>
            </a:r>
            <a:r>
              <a:rPr lang="pt-BR" sz="24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  <a:endParaRPr lang="pt-B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4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83568" y="2413338"/>
            <a:ext cx="77768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Percentual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de docentes permanentes com produção técnica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, patentes e outras produções relevantes no triênio: 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endParaRPr lang="pt-BR" sz="800" dirty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até 39%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 permanentes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(5%)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40-59%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 permanentes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%)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60-79%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 permanentes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15%)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80% ou mais dos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docentes permanentes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460432" y="44624"/>
            <a:ext cx="648072" cy="36004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000" b="1" kern="12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pt-BR" sz="2800" dirty="0" smtClean="0">
                <a:solidFill>
                  <a:srgbClr val="FF0000"/>
                </a:solidFill>
              </a:rPr>
              <a:t>58</a:t>
            </a:r>
            <a:endParaRPr lang="pt-B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062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 txBox="1">
            <a:spLocks/>
          </p:cNvSpPr>
          <p:nvPr/>
        </p:nvSpPr>
        <p:spPr>
          <a:xfrm>
            <a:off x="285720" y="1052736"/>
            <a:ext cx="8858280" cy="73239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5. Inserção Social (15%)</a:t>
            </a:r>
            <a:endParaRPr lang="pt-BR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0" y="2492896"/>
            <a:ext cx="9001000" cy="388843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5.1.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Inserção e impacto regional e (ou) nacional do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Programa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(30%)</a:t>
            </a:r>
          </a:p>
          <a:p>
            <a:pPr marL="268288" lvl="1">
              <a:defRPr/>
            </a:pPr>
            <a:endParaRPr lang="pt-BR" sz="2000" b="1" dirty="0" smtClean="0">
              <a:latin typeface="Arial" pitchFamily="34" charset="0"/>
              <a:cs typeface="Arial" pitchFamily="34" charset="0"/>
            </a:endParaRPr>
          </a:p>
          <a:p>
            <a:pPr marL="268288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5.2. Integração e cooperação com outros Programas e centros de pesquisa e desenvolvimento profissional relacionados à área de conhecimento do Programa, com vistas ao desenvolvimento da pesquisa e da pós-graduação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(55%)</a:t>
            </a:r>
          </a:p>
          <a:p>
            <a:pPr marL="268288" lvl="1">
              <a:defRPr/>
            </a:pPr>
            <a:endParaRPr lang="pt-BR" sz="20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268288" lvl="1">
              <a:defRPr/>
            </a:pP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5.3. Visibilidade ou transparência dada pelo Programa à sua atuação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(15%)</a:t>
            </a:r>
          </a:p>
          <a:p>
            <a:pPr marL="268288" lvl="1">
              <a:spcBef>
                <a:spcPct val="0"/>
              </a:spcBef>
              <a:defRPr/>
            </a:pP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35496" y="466339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35496" y="574351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815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029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5.1.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Inserção e impacto regional e (ou) nacional do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Programa </a:t>
            </a:r>
            <a:r>
              <a:rPr lang="pt-BR" sz="24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(30%)</a:t>
            </a:r>
            <a:endParaRPr lang="pt-B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4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67544" y="2406367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latin typeface="Arial" pitchFamily="34" charset="0"/>
                <a:cs typeface="Arial" pitchFamily="34" charset="0"/>
              </a:rPr>
              <a:t>Análise qualitativa/quantitativa dos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impactos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educacional, social, cultural e tecnológico/econômico do Programa no triênio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nenhum impacto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identificado </a:t>
            </a:r>
            <a:r>
              <a:rPr lang="pt-BR" sz="20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(5%)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pelo menos 1 impacto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identificado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(10%)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pelo menos 2 impactos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identificados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(20%)</a:t>
            </a: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pelo menos 3 impactos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identificados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(30%)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265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918980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000" b="1" dirty="0">
                <a:latin typeface="Arial" pitchFamily="34" charset="0"/>
                <a:cs typeface="Arial" pitchFamily="34" charset="0"/>
              </a:rPr>
              <a:t>5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.2.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Integração e cooperação com outros Programas e centros de pesquisa e desenvolvimento profissional relacionados à área de conhecimento do Programa, com vistas ao desenvolvimento da pesquisa e da pós-graduação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(55%)</a:t>
            </a:r>
            <a:endParaRPr lang="pt-BR" sz="20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0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83568" y="3140968"/>
            <a:ext cx="79208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latin typeface="Arial" pitchFamily="34" charset="0"/>
                <a:cs typeface="Arial" pitchFamily="34" charset="0"/>
              </a:rPr>
              <a:t>Análise qualitativa/quantitativa das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ações de integração e cooperação 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do Programa no triênio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pt-BR" sz="800" dirty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até uma ação de integração e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cooperação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(10%)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2 ações de integração e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cooperação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(25%)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3 ações de integração e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cooperação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(40%)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0" lvl="1"/>
            <a:r>
              <a:rPr lang="pt-BR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MB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= 4 ou mais ações de integração e </a:t>
            </a:r>
            <a:r>
              <a:rPr lang="pt-BR" sz="2000" dirty="0" smtClean="0">
                <a:latin typeface="Arial" pitchFamily="34" charset="0"/>
                <a:cs typeface="Arial" pitchFamily="34" charset="0"/>
              </a:rPr>
              <a:t>cooperação </a:t>
            </a:r>
            <a:r>
              <a:rPr lang="pt-BR" sz="20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(55%)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176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5496" y="702956"/>
            <a:ext cx="9001000" cy="1861948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268288" lvl="1">
              <a:spcBef>
                <a:spcPct val="0"/>
              </a:spcBef>
              <a:defRPr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5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.3.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Visibilidade ou transparência dada pelo Programa à sua atuação </a:t>
            </a:r>
            <a:r>
              <a:rPr lang="pt-BR" sz="24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(15%)</a:t>
            </a:r>
            <a:endParaRPr lang="pt-B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2400" b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99592" y="2551837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latin typeface="Arial" pitchFamily="34" charset="0"/>
                <a:cs typeface="Arial" pitchFamily="34" charset="0"/>
              </a:rPr>
              <a:t>Análise qualitativa/quantitativa da completude, atualização, transparência dos recursos (bolsas), critérios de seleção, normas, 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ACs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 e LPs e disponibilização dos textos completos das dissertações e teses na Home-</a:t>
            </a:r>
            <a:r>
              <a:rPr lang="pt-BR" sz="2000" dirty="0" err="1">
                <a:latin typeface="Arial" pitchFamily="34" charset="0"/>
                <a:cs typeface="Arial" pitchFamily="34" charset="0"/>
              </a:rPr>
              <a:t>page</a:t>
            </a:r>
            <a:r>
              <a:rPr lang="pt-BR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908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35285"/>
            <a:ext cx="8928992" cy="5174035"/>
          </a:xfrm>
        </p:spPr>
        <p:txBody>
          <a:bodyPr/>
          <a:lstStyle/>
          <a:p>
            <a:r>
              <a:rPr lang="pt-BR" dirty="0" err="1" smtClean="0"/>
              <a:t>APCNs</a:t>
            </a:r>
            <a:r>
              <a:rPr lang="pt-BR" dirty="0" smtClean="0"/>
              <a:t> – </a:t>
            </a:r>
            <a:r>
              <a:rPr lang="pt-BR" sz="2400" b="1" dirty="0" smtClean="0"/>
              <a:t>Aplicativo para criação de Cursos Novos</a:t>
            </a:r>
            <a:endParaRPr lang="pt-BR" b="1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r>
              <a:rPr lang="pt-BR" dirty="0" smtClean="0"/>
              <a:t>10 Propostas analisadas</a:t>
            </a:r>
          </a:p>
          <a:p>
            <a:pPr lvl="2"/>
            <a:r>
              <a:rPr lang="pt-BR" dirty="0" smtClean="0"/>
              <a:t>2 APROVADAS </a:t>
            </a:r>
            <a:r>
              <a:rPr lang="pt-BR" dirty="0" err="1" smtClean="0"/>
              <a:t>CTC</a:t>
            </a:r>
            <a:r>
              <a:rPr lang="pt-BR" dirty="0" smtClean="0"/>
              <a:t> – </a:t>
            </a:r>
          </a:p>
          <a:p>
            <a:pPr lvl="3"/>
            <a:r>
              <a:rPr lang="pt-BR" dirty="0" smtClean="0"/>
              <a:t>FMUSP (</a:t>
            </a:r>
            <a:r>
              <a:rPr lang="pt-BR" dirty="0" err="1" smtClean="0"/>
              <a:t>FT</a:t>
            </a:r>
            <a:r>
              <a:rPr lang="pt-BR" dirty="0" smtClean="0"/>
              <a:t>), UFPE (FO)</a:t>
            </a:r>
          </a:p>
          <a:p>
            <a:pPr lvl="2"/>
            <a:r>
              <a:rPr lang="pt-BR" dirty="0" smtClean="0"/>
              <a:t>4 DILIGÊNCIAS – </a:t>
            </a:r>
          </a:p>
          <a:p>
            <a:pPr lvl="3"/>
            <a:r>
              <a:rPr lang="pt-BR" dirty="0" err="1" smtClean="0"/>
              <a:t>UFMT</a:t>
            </a:r>
            <a:r>
              <a:rPr lang="pt-BR" dirty="0" smtClean="0"/>
              <a:t>/MT (</a:t>
            </a:r>
            <a:r>
              <a:rPr lang="pt-BR" dirty="0" err="1" smtClean="0"/>
              <a:t>EF</a:t>
            </a:r>
            <a:r>
              <a:rPr lang="pt-BR" dirty="0" smtClean="0"/>
              <a:t>), </a:t>
            </a:r>
            <a:r>
              <a:rPr lang="pt-BR" dirty="0" err="1" smtClean="0"/>
              <a:t>FUSE</a:t>
            </a:r>
            <a:r>
              <a:rPr lang="pt-BR" dirty="0" smtClean="0"/>
              <a:t>/SE (</a:t>
            </a:r>
            <a:r>
              <a:rPr lang="pt-BR" dirty="0" err="1" smtClean="0"/>
              <a:t>EF</a:t>
            </a:r>
            <a:r>
              <a:rPr lang="pt-BR" dirty="0" smtClean="0"/>
              <a:t>), </a:t>
            </a:r>
            <a:r>
              <a:rPr lang="pt-BR" dirty="0" err="1" smtClean="0"/>
              <a:t>UFSM</a:t>
            </a:r>
            <a:r>
              <a:rPr lang="pt-BR" dirty="0" smtClean="0"/>
              <a:t>/RS (</a:t>
            </a:r>
            <a:r>
              <a:rPr lang="pt-BR" dirty="0" err="1" smtClean="0"/>
              <a:t>EF</a:t>
            </a:r>
            <a:r>
              <a:rPr lang="pt-BR" dirty="0" smtClean="0"/>
              <a:t>), </a:t>
            </a:r>
            <a:r>
              <a:rPr lang="pt-BR" dirty="0" err="1" smtClean="0"/>
              <a:t>UNOPAR</a:t>
            </a:r>
            <a:r>
              <a:rPr lang="pt-BR" dirty="0" smtClean="0"/>
              <a:t>/PR (</a:t>
            </a:r>
            <a:r>
              <a:rPr lang="pt-BR" dirty="0" err="1" smtClean="0"/>
              <a:t>EF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4 REPROVADAS</a:t>
            </a:r>
          </a:p>
          <a:p>
            <a:pPr>
              <a:buNone/>
            </a:pPr>
            <a:r>
              <a:rPr lang="pt-BR" sz="2800" dirty="0" smtClean="0"/>
              <a:t>	   </a:t>
            </a:r>
          </a:p>
          <a:p>
            <a:pPr>
              <a:buNone/>
            </a:pPr>
            <a:r>
              <a:rPr lang="pt-BR" sz="2800" dirty="0" smtClean="0"/>
              <a:t>	   1 Proposta não analisada</a:t>
            </a:r>
          </a:p>
          <a:p>
            <a:pPr lvl="2"/>
            <a:r>
              <a:rPr lang="pt-BR" dirty="0" smtClean="0"/>
              <a:t>1 Retornada à Interdisciplinar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3068960"/>
            <a:ext cx="8229600" cy="1143000"/>
          </a:xfrm>
        </p:spPr>
        <p:txBody>
          <a:bodyPr/>
          <a:lstStyle/>
          <a:p>
            <a:r>
              <a:rPr lang="pt-BR" dirty="0" smtClean="0"/>
              <a:t>Dados 2010-2011</a:t>
            </a:r>
            <a:br>
              <a:rPr lang="pt-BR" dirty="0" smtClean="0"/>
            </a:br>
            <a:r>
              <a:rPr lang="pt-BR" dirty="0" smtClean="0"/>
              <a:t>Área 21</a:t>
            </a:r>
            <a:endParaRPr lang="en-US" dirty="0"/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467544" y="1268760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4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5</a:t>
            </a:r>
            <a:r>
              <a:rPr kumimoji="0" lang="pt-BR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ª PARTE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 noGrp="1"/>
          </p:cNvGraphicFramePr>
          <p:nvPr/>
        </p:nvGraphicFramePr>
        <p:xfrm>
          <a:off x="539552" y="1268760"/>
          <a:ext cx="8335174" cy="5211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683568" y="1196752"/>
          <a:ext cx="8407182" cy="5355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 noGrp="1"/>
          </p:cNvGraphicFramePr>
          <p:nvPr/>
        </p:nvGraphicFramePr>
        <p:xfrm>
          <a:off x="395536" y="1124744"/>
          <a:ext cx="8479190" cy="5572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395536" y="1124744"/>
          <a:ext cx="8479190" cy="542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539552" y="1196752"/>
          <a:ext cx="8191158" cy="5355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395536" y="1268760"/>
          <a:ext cx="8335174" cy="5283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395536" y="1196752"/>
          <a:ext cx="8263166" cy="5355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 noGrp="1"/>
          </p:cNvGraphicFramePr>
          <p:nvPr/>
        </p:nvGraphicFramePr>
        <p:xfrm>
          <a:off x="395536" y="1196752"/>
          <a:ext cx="8551198" cy="542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323528" y="1196752"/>
          <a:ext cx="8623206" cy="542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4637112"/>
          </a:xfrm>
        </p:spPr>
        <p:txBody>
          <a:bodyPr/>
          <a:lstStyle/>
          <a:p>
            <a:r>
              <a:rPr lang="pt-BR" b="1" dirty="0" smtClean="0"/>
              <a:t>Análise por dois consultores </a:t>
            </a:r>
            <a:r>
              <a:rPr lang="pt-BR" b="1" dirty="0" err="1" smtClean="0"/>
              <a:t>adhoc</a:t>
            </a:r>
            <a:endParaRPr lang="en-US" b="1" dirty="0" smtClean="0"/>
          </a:p>
          <a:p>
            <a:r>
              <a:rPr lang="pt-BR" b="1" dirty="0" smtClean="0"/>
              <a:t>Análise por comissão</a:t>
            </a:r>
          </a:p>
          <a:p>
            <a:pPr lvl="1"/>
            <a:r>
              <a:rPr lang="pt-BR" dirty="0" smtClean="0"/>
              <a:t>Mínimo de dois avaliadores por subárea</a:t>
            </a:r>
          </a:p>
          <a:p>
            <a:pPr lvl="1"/>
            <a:r>
              <a:rPr lang="pt-BR" dirty="0" smtClean="0"/>
              <a:t>Participação presencial de um dos </a:t>
            </a:r>
            <a:r>
              <a:rPr lang="pt-BR" dirty="0" err="1" smtClean="0"/>
              <a:t>adhocs</a:t>
            </a:r>
            <a:endParaRPr lang="pt-BR" dirty="0" smtClean="0"/>
          </a:p>
          <a:p>
            <a:pPr lvl="1"/>
            <a:r>
              <a:rPr lang="pt-BR" dirty="0" smtClean="0"/>
              <a:t>Coordenadores de outras áreas (</a:t>
            </a:r>
            <a:r>
              <a:rPr lang="pt-BR" dirty="0" err="1" smtClean="0"/>
              <a:t>PSIC</a:t>
            </a:r>
            <a:r>
              <a:rPr lang="pt-BR" dirty="0" smtClean="0"/>
              <a:t> e </a:t>
            </a:r>
            <a:r>
              <a:rPr lang="pt-BR" dirty="0" err="1" smtClean="0"/>
              <a:t>ARQ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Programas em diligência – visitas já realizadas por dois consultores </a:t>
            </a:r>
            <a:r>
              <a:rPr lang="pt-BR" dirty="0" err="1" smtClean="0"/>
              <a:t>adhoc</a:t>
            </a:r>
            <a:r>
              <a:rPr lang="pt-BR" dirty="0" smtClean="0"/>
              <a:t> (Nov/2011)</a:t>
            </a:r>
          </a:p>
          <a:p>
            <a:pPr lvl="1"/>
            <a:r>
              <a:rPr lang="pt-BR" dirty="0" smtClean="0"/>
              <a:t>Análise Área 21 (Nov/2011)</a:t>
            </a:r>
          </a:p>
          <a:p>
            <a:pPr lvl="1"/>
            <a:r>
              <a:rPr lang="pt-BR" dirty="0" smtClean="0"/>
              <a:t>Encaminhamento </a:t>
            </a:r>
            <a:r>
              <a:rPr lang="pt-BR" dirty="0" err="1" smtClean="0"/>
              <a:t>CTC</a:t>
            </a:r>
            <a:r>
              <a:rPr lang="pt-BR" dirty="0" smtClean="0"/>
              <a:t> (Dez/2011)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323528" y="1124744"/>
          <a:ext cx="8479190" cy="542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395536" y="1196752"/>
          <a:ext cx="8191158" cy="542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395536" y="1196752"/>
          <a:ext cx="8479190" cy="5355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467544" y="1124744"/>
          <a:ext cx="8551198" cy="542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539552" y="1052736"/>
          <a:ext cx="8551198" cy="5500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395536" y="1268760"/>
          <a:ext cx="8407182" cy="542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/>
        </p:nvGraphicFramePr>
        <p:xfrm>
          <a:off x="467544" y="1124744"/>
          <a:ext cx="8623206" cy="5428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/>
          <a:lstStyle/>
          <a:p>
            <a:r>
              <a:rPr lang="pt-BR" dirty="0" smtClean="0"/>
              <a:t>Inserção Social e Visibilidade	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137323"/>
          </a:xfrm>
        </p:spPr>
        <p:txBody>
          <a:bodyPr/>
          <a:lstStyle/>
          <a:p>
            <a:pPr>
              <a:buNone/>
            </a:pPr>
            <a:r>
              <a:rPr lang="pt-BR" sz="2400" b="1" dirty="0" smtClean="0"/>
              <a:t>Inserção Social</a:t>
            </a:r>
          </a:p>
          <a:p>
            <a:pPr>
              <a:buNone/>
            </a:pPr>
            <a:r>
              <a:rPr lang="pt-BR" sz="2400" dirty="0" smtClean="0"/>
              <a:t>	Problemas de métrica</a:t>
            </a:r>
          </a:p>
          <a:p>
            <a:pPr>
              <a:buNone/>
            </a:pPr>
            <a:r>
              <a:rPr lang="pt-BR" sz="2400" dirty="0" smtClean="0"/>
              <a:t>	Formação de RH NÃO é inserção social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r>
              <a:rPr lang="pt-BR" sz="2400" b="1" dirty="0" smtClean="0"/>
              <a:t>Visibilidade</a:t>
            </a:r>
          </a:p>
          <a:p>
            <a:pPr marL="914400" indent="-914400">
              <a:buNone/>
            </a:pPr>
            <a:r>
              <a:rPr lang="pt-BR" sz="2400" dirty="0" smtClean="0"/>
              <a:t>	Site do </a:t>
            </a:r>
            <a:r>
              <a:rPr lang="pt-BR" sz="2400" dirty="0" err="1" smtClean="0"/>
              <a:t>PPG</a:t>
            </a:r>
            <a:r>
              <a:rPr lang="pt-BR" sz="2400" dirty="0" smtClean="0"/>
              <a:t>, disponibilização dos textos das teses e dissertações</a:t>
            </a:r>
            <a:endParaRPr lang="en-US" sz="24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/>
          <a:lstStyle/>
          <a:p>
            <a:r>
              <a:rPr lang="pt-BR" dirty="0" smtClean="0"/>
              <a:t>Planejamento 2012 e avaliação trienal</a:t>
            </a:r>
          </a:p>
          <a:p>
            <a:pPr lvl="1"/>
            <a:r>
              <a:rPr lang="pt-BR" dirty="0" smtClean="0"/>
              <a:t>Análise Classificação de livros – Biblioteca USP – mesma data do coleta</a:t>
            </a:r>
          </a:p>
          <a:p>
            <a:pPr lvl="1"/>
            <a:r>
              <a:rPr lang="pt-BR" dirty="0" smtClean="0"/>
              <a:t>Reorganização </a:t>
            </a:r>
            <a:r>
              <a:rPr lang="pt-BR" dirty="0" err="1" smtClean="0"/>
              <a:t>Qualis</a:t>
            </a:r>
            <a:r>
              <a:rPr lang="pt-BR" dirty="0" smtClean="0"/>
              <a:t> - </a:t>
            </a:r>
          </a:p>
          <a:p>
            <a:pPr lvl="1"/>
            <a:r>
              <a:rPr lang="pt-BR" dirty="0" err="1" smtClean="0"/>
              <a:t>APCNs</a:t>
            </a:r>
            <a:r>
              <a:rPr lang="pt-BR" dirty="0" smtClean="0"/>
              <a:t> 2012 - </a:t>
            </a:r>
          </a:p>
          <a:p>
            <a:pPr lvl="1"/>
            <a:r>
              <a:rPr lang="pt-BR" dirty="0" smtClean="0"/>
              <a:t>Reunião Coordenadores 2012 – segundo semestre</a:t>
            </a:r>
          </a:p>
          <a:p>
            <a:pPr lvl="1"/>
            <a:r>
              <a:rPr lang="pt-BR" dirty="0" smtClean="0"/>
              <a:t>Contato institucional; e-mail institucional</a:t>
            </a:r>
          </a:p>
          <a:p>
            <a:pPr lvl="1"/>
            <a:endParaRPr lang="en-US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67544" y="989856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sz="44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5</a:t>
            </a:r>
            <a:r>
              <a:rPr kumimoji="0" lang="pt-BR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ª PARTE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Rodacki\Downloads\CURITIBANOS M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988840"/>
            <a:ext cx="4992555" cy="374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/>
          <a:lstStyle/>
          <a:p>
            <a:r>
              <a:rPr lang="pt-BR" dirty="0" err="1" smtClean="0"/>
              <a:t>Qualis</a:t>
            </a:r>
            <a:r>
              <a:rPr lang="pt-BR" dirty="0" smtClean="0"/>
              <a:t> Periódicos (12 membros)</a:t>
            </a:r>
          </a:p>
          <a:p>
            <a:pPr lvl="1"/>
            <a:r>
              <a:rPr lang="pt-BR" sz="2000" dirty="0" smtClean="0"/>
              <a:t>Ana Paula Malfitano - UFSCar – SP			TO</a:t>
            </a:r>
          </a:p>
          <a:p>
            <a:pPr lvl="1"/>
            <a:r>
              <a:rPr lang="pt-BR" sz="2000" dirty="0" smtClean="0"/>
              <a:t>André Rodacki - UFPR-PR				</a:t>
            </a:r>
            <a:r>
              <a:rPr lang="pt-BR" sz="2000" dirty="0" err="1" smtClean="0"/>
              <a:t>EF</a:t>
            </a:r>
            <a:endParaRPr lang="pt-BR" sz="2000" dirty="0" smtClean="0"/>
          </a:p>
          <a:p>
            <a:pPr lvl="1"/>
            <a:r>
              <a:rPr lang="pt-BR" sz="2000" dirty="0" smtClean="0"/>
              <a:t>Carlos Ugrinowitsch - USP-SP				</a:t>
            </a:r>
            <a:r>
              <a:rPr lang="pt-BR" sz="2000" dirty="0" err="1" smtClean="0"/>
              <a:t>EF</a:t>
            </a:r>
            <a:endParaRPr lang="pt-BR" sz="2000" dirty="0" smtClean="0"/>
          </a:p>
          <a:p>
            <a:pPr lvl="1"/>
            <a:r>
              <a:rPr lang="pt-BR" sz="2000" dirty="0" smtClean="0"/>
              <a:t>Eliane </a:t>
            </a:r>
            <a:r>
              <a:rPr lang="pt-BR" sz="2000" dirty="0" err="1" smtClean="0"/>
              <a:t>Schochat</a:t>
            </a:r>
            <a:r>
              <a:rPr lang="pt-BR" sz="2000" dirty="0" smtClean="0"/>
              <a:t> – USP-SP				FO</a:t>
            </a:r>
          </a:p>
          <a:p>
            <a:pPr lvl="1"/>
            <a:r>
              <a:rPr lang="pt-BR" sz="2000" dirty="0" smtClean="0"/>
              <a:t>João Correa – UNINOVE – SP				</a:t>
            </a:r>
            <a:r>
              <a:rPr lang="pt-BR" sz="2000" dirty="0" err="1" smtClean="0"/>
              <a:t>FT</a:t>
            </a:r>
            <a:endParaRPr lang="en-US" sz="2000" dirty="0" smtClean="0"/>
          </a:p>
          <a:p>
            <a:pPr lvl="1"/>
            <a:r>
              <a:rPr lang="pt-BR" sz="2000" dirty="0" smtClean="0"/>
              <a:t>Maria Cecília Martinelli – </a:t>
            </a:r>
            <a:r>
              <a:rPr lang="pt-BR" sz="2000" dirty="0" err="1" smtClean="0"/>
              <a:t>UNIFESP-SP</a:t>
            </a:r>
            <a:r>
              <a:rPr lang="pt-BR" sz="2000" dirty="0" smtClean="0"/>
              <a:t>			FO</a:t>
            </a:r>
          </a:p>
          <a:p>
            <a:pPr lvl="1"/>
            <a:r>
              <a:rPr lang="pt-BR" sz="2000" dirty="0" smtClean="0"/>
              <a:t>Martim </a:t>
            </a:r>
            <a:r>
              <a:rPr lang="pt-BR" sz="2000" dirty="0" err="1" smtClean="0"/>
              <a:t>Botaro</a:t>
            </a:r>
            <a:r>
              <a:rPr lang="pt-BR" sz="2000" dirty="0" smtClean="0"/>
              <a:t> – UNB – DF				</a:t>
            </a:r>
            <a:r>
              <a:rPr lang="pt-BR" sz="2000" dirty="0" err="1" smtClean="0"/>
              <a:t>EF</a:t>
            </a:r>
            <a:endParaRPr lang="pt-BR" sz="2000" dirty="0" smtClean="0"/>
          </a:p>
          <a:p>
            <a:pPr lvl="1"/>
            <a:r>
              <a:rPr lang="pt-BR" sz="2000" dirty="0" smtClean="0"/>
              <a:t>Pedro Hallal – </a:t>
            </a:r>
            <a:r>
              <a:rPr lang="pt-BR" sz="2000" dirty="0" err="1" smtClean="0"/>
              <a:t>UFPEL</a:t>
            </a:r>
            <a:r>
              <a:rPr lang="pt-BR" sz="2000" dirty="0" smtClean="0"/>
              <a:t> – RS				</a:t>
            </a:r>
            <a:r>
              <a:rPr lang="pt-BR" sz="2000" dirty="0" err="1" smtClean="0"/>
              <a:t>EF</a:t>
            </a:r>
            <a:endParaRPr lang="pt-BR" sz="2000" dirty="0" smtClean="0"/>
          </a:p>
          <a:p>
            <a:pPr lvl="1"/>
            <a:r>
              <a:rPr lang="pt-BR" sz="2000" dirty="0" smtClean="0"/>
              <a:t>Rinaldo Guirro –</a:t>
            </a:r>
            <a:r>
              <a:rPr lang="pt-BR" sz="2000" dirty="0" err="1" smtClean="0"/>
              <a:t>FMUSP-RP</a:t>
            </a:r>
            <a:r>
              <a:rPr lang="pt-BR" sz="2000" dirty="0" smtClean="0"/>
              <a:t>				</a:t>
            </a:r>
            <a:r>
              <a:rPr lang="pt-BR" sz="2000" dirty="0" err="1" smtClean="0"/>
              <a:t>FT</a:t>
            </a:r>
            <a:endParaRPr lang="pt-BR" sz="2000" dirty="0" smtClean="0"/>
          </a:p>
          <a:p>
            <a:pPr lvl="1"/>
            <a:r>
              <a:rPr lang="pt-BR" sz="2000" dirty="0" smtClean="0"/>
              <a:t>Sérgio Fonseca – UFMG – MG				</a:t>
            </a:r>
            <a:r>
              <a:rPr lang="pt-BR" sz="2000" dirty="0" err="1" smtClean="0"/>
              <a:t>FT</a:t>
            </a:r>
            <a:endParaRPr lang="pt-BR" sz="2000" dirty="0" smtClean="0"/>
          </a:p>
          <a:p>
            <a:pPr lvl="1"/>
            <a:r>
              <a:rPr lang="pt-BR" sz="2000" dirty="0" smtClean="0"/>
              <a:t>Silvana </a:t>
            </a:r>
            <a:r>
              <a:rPr lang="pt-BR" sz="2000" dirty="0" err="1" smtClean="0"/>
              <a:t>Goelner</a:t>
            </a:r>
            <a:r>
              <a:rPr lang="pt-BR" sz="2000" dirty="0" smtClean="0"/>
              <a:t> – UFRGS – RS				</a:t>
            </a:r>
            <a:r>
              <a:rPr lang="pt-BR" sz="2000" dirty="0" err="1" smtClean="0"/>
              <a:t>EF</a:t>
            </a:r>
            <a:endParaRPr lang="pt-BR" sz="2000" dirty="0" smtClean="0"/>
          </a:p>
          <a:p>
            <a:pPr lvl="1"/>
            <a:r>
              <a:rPr lang="pt-BR" sz="2000" dirty="0" smtClean="0"/>
              <a:t>Stella </a:t>
            </a:r>
            <a:r>
              <a:rPr lang="pt-BR" sz="2000" dirty="0" err="1" smtClean="0"/>
              <a:t>Matiello</a:t>
            </a:r>
            <a:r>
              <a:rPr lang="pt-BR" sz="2000" dirty="0" smtClean="0"/>
              <a:t> – UFSCar – SP				</a:t>
            </a:r>
            <a:r>
              <a:rPr lang="pt-BR" sz="2000" dirty="0" err="1" smtClean="0"/>
              <a:t>FT</a:t>
            </a:r>
            <a:endParaRPr lang="pt-BR" sz="2000" dirty="0" smtClean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89856"/>
            <a:ext cx="8229600" cy="1143000"/>
          </a:xfrm>
        </p:spPr>
        <p:txBody>
          <a:bodyPr/>
          <a:lstStyle/>
          <a:p>
            <a:r>
              <a:rPr lang="pt-BR" dirty="0" smtClean="0"/>
              <a:t>Demais questões da área	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137323"/>
          </a:xfrm>
        </p:spPr>
        <p:txBody>
          <a:bodyPr/>
          <a:lstStyle/>
          <a:p>
            <a:pPr>
              <a:buNone/>
            </a:pPr>
            <a:r>
              <a:rPr lang="pt-BR" sz="2400" dirty="0" smtClean="0"/>
              <a:t>Canal de comunicação – coordenação e coordenadores – via e-mail institucional.</a:t>
            </a:r>
          </a:p>
          <a:p>
            <a:pPr>
              <a:buNone/>
            </a:pPr>
            <a:r>
              <a:rPr lang="pt-BR" sz="2400" dirty="0" smtClean="0"/>
              <a:t>Página da área – acessar regularmente</a:t>
            </a:r>
          </a:p>
          <a:p>
            <a:pPr>
              <a:buNone/>
            </a:pPr>
            <a:r>
              <a:rPr lang="pt-BR" sz="2400" dirty="0" smtClean="0"/>
              <a:t>Cumprimento dos prazos e datas – ofício do pró-reitor da </a:t>
            </a:r>
            <a:r>
              <a:rPr lang="pt-BR" sz="2400" dirty="0" err="1" smtClean="0"/>
              <a:t>IES</a:t>
            </a:r>
            <a:r>
              <a:rPr lang="pt-BR" sz="2400" dirty="0" smtClean="0"/>
              <a:t>.</a:t>
            </a:r>
          </a:p>
          <a:p>
            <a:pPr>
              <a:buNone/>
            </a:pPr>
            <a:r>
              <a:rPr lang="pt-BR" sz="2400" dirty="0" smtClean="0"/>
              <a:t>Transparência nas comissões de trabalho – </a:t>
            </a:r>
            <a:r>
              <a:rPr lang="pt-BR" sz="2400" dirty="0" err="1" smtClean="0"/>
              <a:t>APCN</a:t>
            </a:r>
            <a:r>
              <a:rPr lang="pt-BR" sz="2400" dirty="0" smtClean="0"/>
              <a:t>, Livros, </a:t>
            </a:r>
            <a:r>
              <a:rPr lang="pt-BR" sz="2400" dirty="0" err="1" smtClean="0"/>
              <a:t>Qualis</a:t>
            </a:r>
            <a:r>
              <a:rPr lang="pt-BR" sz="2400" dirty="0" smtClean="0"/>
              <a:t>, Avaliação, Visitas, Pareceres, etc.</a:t>
            </a:r>
          </a:p>
          <a:p>
            <a:pPr>
              <a:buNone/>
            </a:pPr>
            <a:endParaRPr lang="pt-BR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2564904"/>
            <a:ext cx="9036496" cy="3240360"/>
          </a:xfrm>
        </p:spPr>
        <p:txBody>
          <a:bodyPr/>
          <a:lstStyle/>
          <a:p>
            <a:r>
              <a:rPr lang="pt-BR" sz="2800" dirty="0" smtClean="0"/>
              <a:t>Forte viés de defesa da área – similar à Saúde Coletiva</a:t>
            </a:r>
          </a:p>
          <a:p>
            <a:r>
              <a:rPr lang="pt-BR" sz="2800" dirty="0" smtClean="0"/>
              <a:t>Manutenção pela glosa de artigos que não tenham relação com a área</a:t>
            </a:r>
          </a:p>
          <a:p>
            <a:r>
              <a:rPr lang="pt-BR" sz="2800" dirty="0" smtClean="0"/>
              <a:t>Nova avaliação e re-tipificação de periódicos (novos e “velhos”).</a:t>
            </a:r>
          </a:p>
          <a:p>
            <a:r>
              <a:rPr lang="pt-BR" sz="2800" dirty="0" smtClean="0"/>
              <a:t>Financiamento de periódicos da área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95536" y="1124744"/>
            <a:ext cx="8229600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Qualis Periódicos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988840"/>
            <a:ext cx="8856984" cy="4176464"/>
          </a:xfrm>
        </p:spPr>
        <p:txBody>
          <a:bodyPr/>
          <a:lstStyle/>
          <a:p>
            <a:r>
              <a:rPr lang="pt-BR" sz="2800" dirty="0" smtClean="0"/>
              <a:t>Disponibilização dados pela CAPES</a:t>
            </a:r>
          </a:p>
          <a:p>
            <a:r>
              <a:rPr lang="pt-BR" sz="2800" dirty="0" smtClean="0"/>
              <a:t>Filtro inicial – coordenação área e comissão</a:t>
            </a:r>
          </a:p>
          <a:p>
            <a:r>
              <a:rPr lang="pt-BR" sz="2800" dirty="0" smtClean="0"/>
              <a:t>Análise Comissão – complementação dados</a:t>
            </a:r>
          </a:p>
          <a:p>
            <a:r>
              <a:rPr lang="pt-BR" sz="2800" dirty="0" smtClean="0"/>
              <a:t>Nova Estratificação – Presencial em </a:t>
            </a:r>
            <a:r>
              <a:rPr lang="pt-BR" sz="2800" dirty="0" err="1" smtClean="0"/>
              <a:t>BSB</a:t>
            </a:r>
            <a:endParaRPr lang="pt-BR" sz="2800" dirty="0" smtClean="0"/>
          </a:p>
          <a:p>
            <a:r>
              <a:rPr lang="pt-BR" sz="2800" dirty="0" smtClean="0"/>
              <a:t>Divulgação aos </a:t>
            </a:r>
            <a:r>
              <a:rPr lang="pt-BR" sz="2800" dirty="0" err="1" smtClean="0"/>
              <a:t>PPGs</a:t>
            </a:r>
            <a:r>
              <a:rPr lang="pt-BR" sz="2800" dirty="0" smtClean="0"/>
              <a:t> (.</a:t>
            </a:r>
            <a:r>
              <a:rPr lang="pt-BR" sz="2800" dirty="0" err="1" smtClean="0"/>
              <a:t>xls</a:t>
            </a:r>
            <a:r>
              <a:rPr lang="pt-BR" sz="2800" dirty="0" smtClean="0"/>
              <a:t>)</a:t>
            </a:r>
          </a:p>
          <a:p>
            <a:r>
              <a:rPr lang="pt-BR" sz="2800" dirty="0" smtClean="0"/>
              <a:t>Ajustes necessários 2011 e 2012</a:t>
            </a:r>
          </a:p>
          <a:p>
            <a:r>
              <a:rPr lang="pt-BR" sz="2800" dirty="0" smtClean="0"/>
              <a:t>Homologação pelo </a:t>
            </a:r>
            <a:r>
              <a:rPr lang="pt-BR" sz="2800" dirty="0" err="1" smtClean="0"/>
              <a:t>CTC</a:t>
            </a:r>
            <a:endParaRPr lang="pt-BR" sz="2800" dirty="0" smtClean="0"/>
          </a:p>
          <a:p>
            <a:r>
              <a:rPr lang="pt-BR" sz="2800" dirty="0" smtClean="0"/>
              <a:t>Resultados...    ...em alguns minutos (Hallal </a:t>
            </a:r>
            <a:r>
              <a:rPr lang="pt-BR" sz="2800" dirty="0" err="1" smtClean="0"/>
              <a:t>et</a:t>
            </a:r>
            <a:r>
              <a:rPr lang="pt-BR" sz="2800" dirty="0" smtClean="0"/>
              <a:t> al...) </a:t>
            </a:r>
          </a:p>
          <a:p>
            <a:endParaRPr lang="en-US" sz="2800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720080"/>
          </a:xfrm>
        </p:spPr>
        <p:txBody>
          <a:bodyPr/>
          <a:lstStyle/>
          <a:p>
            <a:r>
              <a:rPr lang="pt-BR" b="1" dirty="0" err="1" smtClean="0"/>
              <a:t>Qualis</a:t>
            </a:r>
            <a:r>
              <a:rPr lang="pt-BR" b="1" dirty="0" smtClean="0"/>
              <a:t> Periódicos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/>
          <a:lstStyle/>
          <a:p>
            <a:r>
              <a:rPr lang="pt-BR" dirty="0" smtClean="0"/>
              <a:t>Classificação de Livros (8 membros)</a:t>
            </a:r>
          </a:p>
          <a:p>
            <a:endParaRPr lang="pt-BR" dirty="0" smtClean="0"/>
          </a:p>
          <a:p>
            <a:pPr lvl="1"/>
            <a:r>
              <a:rPr lang="pt-BR" sz="2000" dirty="0" smtClean="0"/>
              <a:t>André Rodacki - UFPR-PR				</a:t>
            </a:r>
            <a:r>
              <a:rPr lang="pt-BR" sz="2000" dirty="0" err="1" smtClean="0"/>
              <a:t>EF</a:t>
            </a:r>
            <a:endParaRPr lang="pt-BR" sz="2000" dirty="0" smtClean="0"/>
          </a:p>
          <a:p>
            <a:pPr lvl="1"/>
            <a:r>
              <a:rPr lang="pt-BR" sz="2000" dirty="0" smtClean="0"/>
              <a:t>Beatriz Novaes – PUC-SP				FO</a:t>
            </a:r>
          </a:p>
          <a:p>
            <a:pPr lvl="1"/>
            <a:r>
              <a:rPr lang="pt-BR" sz="2000" dirty="0" smtClean="0"/>
              <a:t>Dagmar </a:t>
            </a:r>
            <a:r>
              <a:rPr lang="pt-BR" sz="2000" dirty="0" err="1" smtClean="0"/>
              <a:t>Hunger</a:t>
            </a:r>
            <a:r>
              <a:rPr lang="pt-BR" sz="2000" dirty="0" smtClean="0"/>
              <a:t> - Unesp-SP				</a:t>
            </a:r>
            <a:r>
              <a:rPr lang="pt-BR" sz="2000" dirty="0" err="1" smtClean="0"/>
              <a:t>EF</a:t>
            </a:r>
            <a:endParaRPr lang="pt-BR" sz="2000" dirty="0" smtClean="0"/>
          </a:p>
          <a:p>
            <a:pPr lvl="1"/>
            <a:r>
              <a:rPr lang="pt-BR" sz="2000" dirty="0" smtClean="0"/>
              <a:t>Juarez Vieira Nascimento – UFSC-SC			</a:t>
            </a:r>
            <a:r>
              <a:rPr lang="pt-BR" sz="2000" dirty="0" err="1" smtClean="0"/>
              <a:t>EF</a:t>
            </a:r>
            <a:endParaRPr lang="pt-BR" sz="2000" dirty="0" smtClean="0"/>
          </a:p>
          <a:p>
            <a:pPr lvl="1"/>
            <a:r>
              <a:rPr lang="pt-BR" sz="2000" dirty="0" smtClean="0"/>
              <a:t>Maria Cecília Martinelli – </a:t>
            </a:r>
            <a:r>
              <a:rPr lang="pt-BR" sz="2000" dirty="0" err="1" smtClean="0"/>
              <a:t>UNIFESP-SP</a:t>
            </a:r>
            <a:r>
              <a:rPr lang="pt-BR" sz="2000" dirty="0" smtClean="0"/>
              <a:t>			FO</a:t>
            </a:r>
          </a:p>
          <a:p>
            <a:pPr lvl="1"/>
            <a:r>
              <a:rPr lang="pt-BR" sz="2000" dirty="0" smtClean="0"/>
              <a:t>Rinaldo Guirro –</a:t>
            </a:r>
            <a:r>
              <a:rPr lang="pt-BR" sz="2000" dirty="0" err="1" smtClean="0"/>
              <a:t>FMUSP-RP</a:t>
            </a:r>
            <a:r>
              <a:rPr lang="pt-BR" sz="2000" dirty="0" smtClean="0"/>
              <a:t>				</a:t>
            </a:r>
            <a:r>
              <a:rPr lang="pt-BR" sz="2000" dirty="0" err="1" smtClean="0"/>
              <a:t>FT</a:t>
            </a:r>
            <a:endParaRPr lang="pt-BR" sz="2000" dirty="0" smtClean="0"/>
          </a:p>
          <a:p>
            <a:pPr lvl="1"/>
            <a:r>
              <a:rPr lang="pt-BR" sz="2000" dirty="0" smtClean="0"/>
              <a:t>Silvana </a:t>
            </a:r>
            <a:r>
              <a:rPr lang="pt-BR" sz="2000" dirty="0" err="1" smtClean="0"/>
              <a:t>Goelner</a:t>
            </a:r>
            <a:r>
              <a:rPr lang="pt-BR" sz="2000" dirty="0" smtClean="0"/>
              <a:t> – UFRGS – RS				</a:t>
            </a:r>
            <a:r>
              <a:rPr lang="pt-BR" sz="2000" dirty="0" err="1" smtClean="0"/>
              <a:t>EF</a:t>
            </a:r>
            <a:endParaRPr lang="pt-BR" sz="2000" dirty="0" smtClean="0"/>
          </a:p>
          <a:p>
            <a:pPr lvl="1"/>
            <a:r>
              <a:rPr lang="pt-BR" sz="2000" dirty="0" smtClean="0"/>
              <a:t>Stella </a:t>
            </a:r>
            <a:r>
              <a:rPr lang="pt-BR" sz="2000" dirty="0" err="1" smtClean="0"/>
              <a:t>Matiello</a:t>
            </a:r>
            <a:r>
              <a:rPr lang="pt-BR" sz="2000" dirty="0" smtClean="0"/>
              <a:t> – UFSCar – SP				</a:t>
            </a:r>
            <a:r>
              <a:rPr lang="pt-BR" sz="2000" dirty="0" err="1" smtClean="0"/>
              <a:t>FT</a:t>
            </a:r>
            <a:endParaRPr lang="pt-BR" sz="2000" dirty="0" smtClean="0"/>
          </a:p>
          <a:p>
            <a:pPr lvl="1"/>
            <a:endParaRPr lang="pt-BR" sz="2000" dirty="0" smtClean="0"/>
          </a:p>
          <a:p>
            <a:pPr lvl="1"/>
            <a:r>
              <a:rPr lang="pt-BR" sz="2000" dirty="0" smtClean="0"/>
              <a:t>Marcia Grande	- apoio técnico				USP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Cívic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2186</TotalTime>
  <Words>2356</Words>
  <Application>Microsoft Office PowerPoint</Application>
  <PresentationFormat>Apresentação na tela (4:3)</PresentationFormat>
  <Paragraphs>607</Paragraphs>
  <Slides>71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71</vt:i4>
      </vt:variant>
    </vt:vector>
  </HeadingPairs>
  <TitlesOfParts>
    <vt:vector size="72" baseType="lpstr">
      <vt:lpstr>Design padrão</vt:lpstr>
      <vt:lpstr>Slide 1</vt:lpstr>
      <vt:lpstr>Slide 2</vt:lpstr>
      <vt:lpstr>Slide 3</vt:lpstr>
      <vt:lpstr>Atividades Área 21 em 2011</vt:lpstr>
      <vt:lpstr>Slide 5</vt:lpstr>
      <vt:lpstr>Slide 6</vt:lpstr>
      <vt:lpstr>Slide 7</vt:lpstr>
      <vt:lpstr>Qualis Periódicos</vt:lpstr>
      <vt:lpstr>Slide 9</vt:lpstr>
      <vt:lpstr>Classificação de Livros</vt:lpstr>
      <vt:lpstr>Slide 11</vt:lpstr>
      <vt:lpstr>Slide 12</vt:lpstr>
      <vt:lpstr>Slide 13</vt:lpstr>
      <vt:lpstr>Reunião de Acompanhamento </vt:lpstr>
      <vt:lpstr>Objetivos</vt:lpstr>
      <vt:lpstr>Slide 16</vt:lpstr>
      <vt:lpstr>Slide 17</vt:lpstr>
      <vt:lpstr>Slide 18</vt:lpstr>
      <vt:lpstr>Metas</vt:lpstr>
      <vt:lpstr>APRESENTAÇÕES PPGs</vt:lpstr>
      <vt:lpstr>Slide 21</vt:lpstr>
      <vt:lpstr>Slide 22</vt:lpstr>
      <vt:lpstr>Slide 23</vt:lpstr>
      <vt:lpstr>Slide 24</vt:lpstr>
      <vt:lpstr>Critérios de Avaliação</vt:lpstr>
      <vt:lpstr>Critérios de Avaliação 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Dados 2010-2011 Área 21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Inserção Social e Visibilidade </vt:lpstr>
      <vt:lpstr>Slide 68</vt:lpstr>
      <vt:lpstr>Slide 69</vt:lpstr>
      <vt:lpstr>Demais questões da área </vt:lpstr>
      <vt:lpstr>Slide 71</vt:lpstr>
    </vt:vector>
  </TitlesOfParts>
  <Company>Kille®Soft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Rodacki</cp:lastModifiedBy>
  <cp:revision>143</cp:revision>
  <dcterms:created xsi:type="dcterms:W3CDTF">2011-08-08T17:26:22Z</dcterms:created>
  <dcterms:modified xsi:type="dcterms:W3CDTF">2011-11-28T10:57:54Z</dcterms:modified>
</cp:coreProperties>
</file>