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1" r:id="rId4"/>
    <p:sldId id="258" r:id="rId5"/>
    <p:sldId id="259" r:id="rId6"/>
    <p:sldId id="260" r:id="rId7"/>
    <p:sldId id="262" r:id="rId8"/>
    <p:sldId id="263" r:id="rId9"/>
    <p:sldId id="264" r:id="rId10"/>
    <p:sldId id="267" r:id="rId11"/>
    <p:sldId id="268" r:id="rId12"/>
    <p:sldId id="265" r:id="rId13"/>
    <p:sldId id="266" r:id="rId14"/>
    <p:sldId id="270"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9"/>
    <p:restoredTop sz="94595"/>
  </p:normalViewPr>
  <p:slideViewPr>
    <p:cSldViewPr snapToGrid="0" snapToObjects="1">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x-none"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x-none"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8/14/2015</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‹nº›</a:t>
            </a:fld>
            <a:endParaRPr kumimoji="0" lang="en-US" dirty="0">
              <a:solidFill>
                <a:schemeClr val="tx2"/>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x-none"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8/14/2015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x-none"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8/14/2015</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pPr eaLnBrk="1" latinLnBrk="0" hangingPunct="1"/>
            <a:fld id="{F0C94032-CD4C-4C25-B0C2-CEC720522D92}" type="slidenum">
              <a:rPr kumimoji="0" lang="en-US" smtClean="0"/>
              <a:pPr eaLnBrk="1" latinLnBrk="0" hangingPunct="1"/>
              <a:t>‹nº›</a:t>
            </a:fld>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x-none"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8/14/2015</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‹nº›</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x-none"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x-none"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8/14/2015</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‹nº›</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x-none"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8/14/2015</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‹nº›</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x-none"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8/14/2015</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‹nº›</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x-none"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x-none"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x-none"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8/14/2015</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‹nº›</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8/14/2015</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‹nº›</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x-none"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8/14/2015</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‹nº›</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x-none"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x-none" smtClean="0"/>
              <a:t>Click to edit Master text styles</a:t>
            </a:r>
          </a:p>
          <a:p>
            <a:pPr lvl="1" eaLnBrk="1" latinLnBrk="0" hangingPunct="1"/>
            <a:r>
              <a:rPr lang="x-none" smtClean="0"/>
              <a:t>Second level</a:t>
            </a:r>
          </a:p>
          <a:p>
            <a:pPr lvl="2" eaLnBrk="1" latinLnBrk="0" hangingPunct="1"/>
            <a:r>
              <a:rPr lang="x-none" smtClean="0"/>
              <a:t>Third level</a:t>
            </a:r>
          </a:p>
          <a:p>
            <a:pPr lvl="3" eaLnBrk="1" latinLnBrk="0" hangingPunct="1"/>
            <a:r>
              <a:rPr lang="x-none" smtClean="0"/>
              <a:t>Fourth level</a:t>
            </a:r>
          </a:p>
          <a:p>
            <a:pPr lvl="4" eaLnBrk="1" latinLnBrk="0" hangingPunct="1"/>
            <a:r>
              <a:rPr lang="x-none"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x-none"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x-none"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8/14/2015</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‹nº›</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x-none"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x-none"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x-none" smtClean="0"/>
              <a:t>Click to edit Master text styles</a:t>
            </a:r>
          </a:p>
          <a:p>
            <a:pPr lvl="1" eaLnBrk="1" latinLnBrk="0" hangingPunct="1"/>
            <a:r>
              <a:rPr kumimoji="0" lang="x-none" smtClean="0"/>
              <a:t>Second level</a:t>
            </a:r>
          </a:p>
          <a:p>
            <a:pPr lvl="2" eaLnBrk="1" latinLnBrk="0" hangingPunct="1"/>
            <a:r>
              <a:rPr kumimoji="0" lang="x-none" smtClean="0"/>
              <a:t>Third level</a:t>
            </a:r>
          </a:p>
          <a:p>
            <a:pPr lvl="3" eaLnBrk="1" latinLnBrk="0" hangingPunct="1"/>
            <a:r>
              <a:rPr kumimoji="0" lang="x-none" smtClean="0"/>
              <a:t>Fourth level</a:t>
            </a:r>
          </a:p>
          <a:p>
            <a:pPr lvl="4" eaLnBrk="1" latinLnBrk="0" hangingPunct="1"/>
            <a:r>
              <a:rPr kumimoji="0" lang="x-none"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8/14/2015</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‹nº›</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png"/><Relationship Id="rId4" Type="http://schemas.openxmlformats.org/officeDocument/2006/relationships/package" Target="../embeddings/Microsoft_Word_Document6.docx"/></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package" Target="../embeddings/Microsoft_Word_Document1.docx"/></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emf"/><Relationship Id="rId4" Type="http://schemas.openxmlformats.org/officeDocument/2006/relationships/package" Target="../embeddings/Microsoft_Word_Document2.docx"/></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png"/><Relationship Id="rId4" Type="http://schemas.openxmlformats.org/officeDocument/2006/relationships/package" Target="../embeddings/Microsoft_Word_Document3.docx"/></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6.png"/><Relationship Id="rId4" Type="http://schemas.openxmlformats.org/officeDocument/2006/relationships/package" Target="../embeddings/Microsoft_Word_Document4.docx"/></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7.png"/><Relationship Id="rId4" Type="http://schemas.openxmlformats.org/officeDocument/2006/relationships/package" Target="../embeddings/Microsoft_Word_Document5.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8940" y="1305849"/>
            <a:ext cx="6477000" cy="1828800"/>
          </a:xfrm>
        </p:spPr>
        <p:txBody>
          <a:bodyPr/>
          <a:lstStyle/>
          <a:p>
            <a:pPr algn="ctr"/>
            <a:r>
              <a:rPr lang="en-US" dirty="0" err="1" smtClean="0">
                <a:latin typeface="Bookman Old Style"/>
                <a:cs typeface="Bookman Old Style"/>
              </a:rPr>
              <a:t>Critério</a:t>
            </a:r>
            <a:r>
              <a:rPr lang="en-US" dirty="0" smtClean="0">
                <a:latin typeface="Bookman Old Style"/>
                <a:cs typeface="Bookman Old Style"/>
              </a:rPr>
              <a:t> </a:t>
            </a:r>
            <a:r>
              <a:rPr lang="en-US" dirty="0" err="1" smtClean="0">
                <a:latin typeface="Bookman Old Style"/>
                <a:cs typeface="Bookman Old Style"/>
              </a:rPr>
              <a:t>qualis</a:t>
            </a:r>
            <a:r>
              <a:rPr lang="en-US" dirty="0" smtClean="0">
                <a:latin typeface="Bookman Old Style"/>
                <a:cs typeface="Bookman Old Style"/>
              </a:rPr>
              <a:t> 2013-2016</a:t>
            </a:r>
            <a:endParaRPr lang="en-US" dirty="0">
              <a:latin typeface="Bookman Old Style"/>
              <a:cs typeface="Bookman Old Style"/>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69038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pPr>
              <a:lnSpc>
                <a:spcPct val="150000"/>
              </a:lnSpc>
            </a:pPr>
            <a:r>
              <a:rPr lang="pt-BR" sz="2400" dirty="0">
                <a:latin typeface="Bookman Old Style"/>
                <a:cs typeface="Bookman Old Style"/>
              </a:rPr>
              <a:t>A unificação de periódicos com ISSN duplicados (versão impressa e digital) e a eliminação de registros com erros resultaram na classificação do total de </a:t>
            </a:r>
            <a:r>
              <a:rPr lang="pt-BR" sz="2400" b="1" dirty="0">
                <a:latin typeface="Bookman Old Style"/>
                <a:cs typeface="Bookman Old Style"/>
              </a:rPr>
              <a:t>1.199 periódicos</a:t>
            </a:r>
            <a:r>
              <a:rPr lang="pt-BR" sz="2400" dirty="0">
                <a:latin typeface="Bookman Old Style"/>
                <a:cs typeface="Bookman Old Style"/>
              </a:rPr>
              <a:t> (10 classificados como C), tendo sido considerados </a:t>
            </a:r>
            <a:r>
              <a:rPr lang="pt-BR" sz="2400" b="1" dirty="0">
                <a:latin typeface="Bookman Old Style"/>
                <a:cs typeface="Bookman Old Style"/>
              </a:rPr>
              <a:t>1.189 para a estratificação. </a:t>
            </a:r>
            <a:endParaRPr lang="pt-BR" sz="2400" b="1" dirty="0" smtClean="0">
              <a:latin typeface="Bookman Old Style"/>
              <a:cs typeface="Bookman Old Style"/>
            </a:endParaRPr>
          </a:p>
        </p:txBody>
      </p:sp>
      <p:sp>
        <p:nvSpPr>
          <p:cNvPr id="5" name="Title 1"/>
          <p:cNvSpPr>
            <a:spLocks noGrp="1"/>
          </p:cNvSpPr>
          <p:nvPr>
            <p:ph type="title"/>
          </p:nvPr>
        </p:nvSpPr>
        <p:spPr/>
        <p:txBody>
          <a:bodyPr/>
          <a:lstStyle/>
          <a:p>
            <a:r>
              <a:rPr lang="en-US" dirty="0" err="1">
                <a:latin typeface="Bookman Old Style"/>
                <a:cs typeface="Bookman Old Style"/>
              </a:rPr>
              <a:t>Qualis</a:t>
            </a:r>
            <a:r>
              <a:rPr lang="en-US" dirty="0">
                <a:latin typeface="Bookman Old Style"/>
                <a:cs typeface="Bookman Old Style"/>
              </a:rPr>
              <a:t> 2013-2016</a:t>
            </a:r>
            <a:endParaRPr lang="en-US" dirty="0"/>
          </a:p>
        </p:txBody>
      </p:sp>
    </p:spTree>
    <p:extLst>
      <p:ext uri="{BB962C8B-B14F-4D97-AF65-F5344CB8AC3E}">
        <p14:creationId xmlns:p14="http://schemas.microsoft.com/office/powerpoint/2010/main" val="1895505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Autofit/>
          </a:bodyPr>
          <a:lstStyle/>
          <a:p>
            <a:r>
              <a:rPr lang="pt-BR" sz="2400" dirty="0" smtClean="0">
                <a:latin typeface="Bookman Old Style"/>
                <a:cs typeface="Bookman Old Style"/>
              </a:rPr>
              <a:t>Porcentagem </a:t>
            </a:r>
            <a:r>
              <a:rPr lang="pt-BR" sz="2400" dirty="0">
                <a:latin typeface="Bookman Old Style"/>
                <a:cs typeface="Bookman Old Style"/>
              </a:rPr>
              <a:t>de distribuição entre estratos: </a:t>
            </a:r>
            <a:endParaRPr lang="pt-BR" sz="2400" dirty="0" smtClean="0">
              <a:latin typeface="Bookman Old Style"/>
              <a:cs typeface="Bookman Old Style"/>
            </a:endParaRPr>
          </a:p>
          <a:p>
            <a:endParaRPr lang="pt-BR" sz="2400" dirty="0" smtClean="0">
              <a:latin typeface="Bookman Old Style"/>
              <a:cs typeface="Bookman Old Style"/>
            </a:endParaRPr>
          </a:p>
          <a:p>
            <a:pPr marL="0" indent="0" algn="ctr">
              <a:buNone/>
            </a:pPr>
            <a:r>
              <a:rPr lang="pt-BR" sz="2400" dirty="0" smtClean="0">
                <a:latin typeface="Bookman Old Style"/>
                <a:cs typeface="Bookman Old Style"/>
              </a:rPr>
              <a:t>10,43</a:t>
            </a:r>
            <a:r>
              <a:rPr lang="pt-BR" sz="2400" dirty="0">
                <a:latin typeface="Bookman Old Style"/>
                <a:cs typeface="Bookman Old Style"/>
              </a:rPr>
              <a:t>% (124) no estrato </a:t>
            </a:r>
            <a:r>
              <a:rPr lang="pt-BR" sz="2400" dirty="0" smtClean="0">
                <a:latin typeface="Bookman Old Style"/>
                <a:cs typeface="Bookman Old Style"/>
              </a:rPr>
              <a:t>A1</a:t>
            </a:r>
          </a:p>
          <a:p>
            <a:pPr marL="0" indent="0" algn="ctr">
              <a:buNone/>
            </a:pPr>
            <a:r>
              <a:rPr lang="pt-BR" sz="2400" dirty="0" smtClean="0">
                <a:latin typeface="Bookman Old Style"/>
                <a:cs typeface="Bookman Old Style"/>
              </a:rPr>
              <a:t>11,02</a:t>
            </a:r>
            <a:r>
              <a:rPr lang="pt-BR" sz="2400" dirty="0">
                <a:latin typeface="Bookman Old Style"/>
                <a:cs typeface="Bookman Old Style"/>
              </a:rPr>
              <a:t>% (131) no estrato </a:t>
            </a:r>
            <a:r>
              <a:rPr lang="pt-BR" sz="2400" dirty="0" smtClean="0">
                <a:latin typeface="Bookman Old Style"/>
                <a:cs typeface="Bookman Old Style"/>
              </a:rPr>
              <a:t>A2</a:t>
            </a:r>
          </a:p>
          <a:p>
            <a:pPr marL="0" indent="0" algn="ctr">
              <a:buNone/>
            </a:pPr>
            <a:r>
              <a:rPr lang="pt-BR" sz="2400" dirty="0" smtClean="0">
                <a:latin typeface="Bookman Old Style"/>
                <a:cs typeface="Bookman Old Style"/>
              </a:rPr>
              <a:t>20,69</a:t>
            </a:r>
            <a:r>
              <a:rPr lang="pt-BR" sz="2400" dirty="0">
                <a:latin typeface="Bookman Old Style"/>
                <a:cs typeface="Bookman Old Style"/>
              </a:rPr>
              <a:t>% (246) no estrato </a:t>
            </a:r>
            <a:r>
              <a:rPr lang="pt-BR" sz="2400" dirty="0" smtClean="0">
                <a:latin typeface="Bookman Old Style"/>
                <a:cs typeface="Bookman Old Style"/>
              </a:rPr>
              <a:t>B1</a:t>
            </a:r>
          </a:p>
          <a:p>
            <a:pPr marL="0" indent="0" algn="ctr">
              <a:buNone/>
            </a:pPr>
            <a:r>
              <a:rPr lang="pt-BR" sz="2400" dirty="0" smtClean="0">
                <a:latin typeface="Bookman Old Style"/>
                <a:cs typeface="Bookman Old Style"/>
              </a:rPr>
              <a:t>18,33</a:t>
            </a:r>
            <a:r>
              <a:rPr lang="pt-BR" sz="2400" dirty="0">
                <a:latin typeface="Bookman Old Style"/>
                <a:cs typeface="Bookman Old Style"/>
              </a:rPr>
              <a:t>% (218) no estrato </a:t>
            </a:r>
            <a:r>
              <a:rPr lang="pt-BR" sz="2400" dirty="0" smtClean="0">
                <a:latin typeface="Bookman Old Style"/>
                <a:cs typeface="Bookman Old Style"/>
              </a:rPr>
              <a:t>B2</a:t>
            </a:r>
          </a:p>
          <a:p>
            <a:pPr marL="0" indent="0" algn="ctr">
              <a:buNone/>
            </a:pPr>
            <a:r>
              <a:rPr lang="pt-BR" sz="2400" dirty="0" smtClean="0">
                <a:latin typeface="Bookman Old Style"/>
                <a:cs typeface="Bookman Old Style"/>
              </a:rPr>
              <a:t>9,67</a:t>
            </a:r>
            <a:r>
              <a:rPr lang="pt-BR" sz="2400" dirty="0">
                <a:latin typeface="Bookman Old Style"/>
                <a:cs typeface="Bookman Old Style"/>
              </a:rPr>
              <a:t>% (115) no estrato </a:t>
            </a:r>
            <a:r>
              <a:rPr lang="pt-BR" sz="2400" dirty="0" smtClean="0">
                <a:latin typeface="Bookman Old Style"/>
                <a:cs typeface="Bookman Old Style"/>
              </a:rPr>
              <a:t>B3</a:t>
            </a:r>
          </a:p>
          <a:p>
            <a:pPr marL="0" indent="0" algn="ctr">
              <a:buNone/>
            </a:pPr>
            <a:r>
              <a:rPr lang="pt-BR" sz="2400" dirty="0" smtClean="0">
                <a:latin typeface="Bookman Old Style"/>
                <a:cs typeface="Bookman Old Style"/>
              </a:rPr>
              <a:t>7,32</a:t>
            </a:r>
            <a:r>
              <a:rPr lang="pt-BR" sz="2400" dirty="0">
                <a:latin typeface="Bookman Old Style"/>
                <a:cs typeface="Bookman Old Style"/>
              </a:rPr>
              <a:t>% (87) no estrato B4 </a:t>
            </a:r>
          </a:p>
          <a:p>
            <a:pPr marL="0" indent="0" algn="ctr">
              <a:buNone/>
            </a:pPr>
            <a:r>
              <a:rPr lang="pt-BR" sz="2400" dirty="0" smtClean="0">
                <a:latin typeface="Bookman Old Style"/>
                <a:cs typeface="Bookman Old Style"/>
              </a:rPr>
              <a:t>22,54</a:t>
            </a:r>
            <a:r>
              <a:rPr lang="pt-BR" sz="2400" dirty="0">
                <a:latin typeface="Bookman Old Style"/>
                <a:cs typeface="Bookman Old Style"/>
              </a:rPr>
              <a:t>% (268) no estrato </a:t>
            </a:r>
            <a:r>
              <a:rPr lang="pt-BR" sz="2400" dirty="0" smtClean="0">
                <a:latin typeface="Bookman Old Style"/>
                <a:cs typeface="Bookman Old Style"/>
              </a:rPr>
              <a:t>B5</a:t>
            </a:r>
            <a:endParaRPr lang="en-US" sz="2400" dirty="0">
              <a:latin typeface="Bookman Old Style"/>
              <a:cs typeface="Bookman Old Style"/>
            </a:endParaRPr>
          </a:p>
        </p:txBody>
      </p:sp>
      <p:sp>
        <p:nvSpPr>
          <p:cNvPr id="4" name="Title 1"/>
          <p:cNvSpPr>
            <a:spLocks noGrp="1"/>
          </p:cNvSpPr>
          <p:nvPr>
            <p:ph type="title"/>
          </p:nvPr>
        </p:nvSpPr>
        <p:spPr/>
        <p:txBody>
          <a:bodyPr/>
          <a:lstStyle/>
          <a:p>
            <a:r>
              <a:rPr lang="en-US" dirty="0" err="1">
                <a:latin typeface="Bookman Old Style"/>
                <a:cs typeface="Bookman Old Style"/>
              </a:rPr>
              <a:t>Qualis</a:t>
            </a:r>
            <a:r>
              <a:rPr lang="en-US" dirty="0">
                <a:latin typeface="Bookman Old Style"/>
                <a:cs typeface="Bookman Old Style"/>
              </a:rPr>
              <a:t> 2013-2016</a:t>
            </a:r>
            <a:endParaRPr lang="en-US" dirty="0"/>
          </a:p>
        </p:txBody>
      </p:sp>
    </p:spTree>
    <p:extLst>
      <p:ext uri="{BB962C8B-B14F-4D97-AF65-F5344CB8AC3E}">
        <p14:creationId xmlns:p14="http://schemas.microsoft.com/office/powerpoint/2010/main" val="1021594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err="1">
                <a:latin typeface="Bookman Old Style"/>
                <a:cs typeface="Bookman Old Style"/>
              </a:rPr>
              <a:t>Qualis</a:t>
            </a:r>
            <a:r>
              <a:rPr lang="en-US" dirty="0">
                <a:latin typeface="Bookman Old Style"/>
                <a:cs typeface="Bookman Old Style"/>
              </a:rPr>
              <a:t> </a:t>
            </a:r>
            <a:r>
              <a:rPr lang="en-US" dirty="0" smtClean="0">
                <a:latin typeface="Bookman Old Style"/>
                <a:cs typeface="Bookman Old Style"/>
              </a:rPr>
              <a:t>2010-2012 e 2013</a:t>
            </a:r>
            <a:r>
              <a:rPr lang="en-US" dirty="0">
                <a:latin typeface="Bookman Old Style"/>
                <a:cs typeface="Bookman Old Style"/>
              </a:rPr>
              <a:t>-2016</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1859019472"/>
              </p:ext>
            </p:extLst>
          </p:nvPr>
        </p:nvGraphicFramePr>
        <p:xfrm>
          <a:off x="-178801" y="2256059"/>
          <a:ext cx="9394096" cy="2373039"/>
        </p:xfrm>
        <a:graphic>
          <a:graphicData uri="http://schemas.openxmlformats.org/presentationml/2006/ole">
            <mc:AlternateContent xmlns:mc="http://schemas.openxmlformats.org/markup-compatibility/2006">
              <mc:Choice xmlns:v="urn:schemas-microsoft-com:vml" Requires="v">
                <p:oleObj spid="_x0000_s6150" name="Document" r:id="rId4" imgW="6083076" imgH="1536643" progId="Word.Document.12">
                  <p:embed/>
                </p:oleObj>
              </mc:Choice>
              <mc:Fallback>
                <p:oleObj name="Document" r:id="rId4" imgW="6083076" imgH="1536643" progId="Word.Document.12">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8801" y="2256059"/>
                        <a:ext cx="9394096" cy="23730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3290839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en-US" dirty="0" err="1" smtClean="0">
                <a:latin typeface="Bookman Old Style"/>
                <a:cs typeface="Bookman Old Style"/>
              </a:rPr>
              <a:t>Qualis</a:t>
            </a:r>
            <a:r>
              <a:rPr lang="en-US" dirty="0" smtClean="0">
                <a:latin typeface="Bookman Old Style"/>
                <a:cs typeface="Bookman Old Style"/>
              </a:rPr>
              <a:t> 2010-2012 e 2013</a:t>
            </a:r>
            <a:r>
              <a:rPr lang="en-US" dirty="0">
                <a:latin typeface="Bookman Old Style"/>
                <a:cs typeface="Bookman Old Style"/>
              </a:rPr>
              <a:t>-2016</a:t>
            </a:r>
            <a:endParaRPr lang="en-US" dirty="0"/>
          </a:p>
        </p:txBody>
      </p:sp>
      <p:sp>
        <p:nvSpPr>
          <p:cNvPr id="2" name="TextBox 1"/>
          <p:cNvSpPr txBox="1"/>
          <p:nvPr/>
        </p:nvSpPr>
        <p:spPr>
          <a:xfrm>
            <a:off x="489508" y="1621019"/>
            <a:ext cx="8276540" cy="4401204"/>
          </a:xfrm>
          <a:prstGeom prst="rect">
            <a:avLst/>
          </a:prstGeom>
          <a:noFill/>
        </p:spPr>
        <p:txBody>
          <a:bodyPr wrap="square" rtlCol="0">
            <a:spAutoFit/>
          </a:bodyPr>
          <a:lstStyle/>
          <a:p>
            <a:pPr marL="285750" indent="-285750">
              <a:lnSpc>
                <a:spcPct val="150000"/>
              </a:lnSpc>
              <a:spcBef>
                <a:spcPts val="600"/>
              </a:spcBef>
              <a:buFontTx/>
              <a:buChar char="-"/>
            </a:pPr>
            <a:r>
              <a:rPr lang="pt-BR" sz="2400" dirty="0" smtClean="0">
                <a:latin typeface="Bookman Old Style"/>
                <a:cs typeface="Bookman Old Style"/>
              </a:rPr>
              <a:t>Diminuição significativa de publicação em periódicos sem identidade com a área</a:t>
            </a:r>
          </a:p>
          <a:p>
            <a:pPr marL="285750" indent="-285750">
              <a:lnSpc>
                <a:spcPct val="150000"/>
              </a:lnSpc>
              <a:spcBef>
                <a:spcPts val="600"/>
              </a:spcBef>
              <a:buFontTx/>
              <a:buChar char="-"/>
            </a:pPr>
            <a:r>
              <a:rPr lang="pt-BR" sz="2400" dirty="0" smtClean="0">
                <a:latin typeface="Bookman Old Style"/>
                <a:cs typeface="Bookman Old Style"/>
              </a:rPr>
              <a:t>Permanência de alta concentração de publicação em periódicos com média e alta aderência à área</a:t>
            </a:r>
          </a:p>
          <a:p>
            <a:pPr marL="285750" indent="-285750">
              <a:lnSpc>
                <a:spcPct val="150000"/>
              </a:lnSpc>
              <a:spcBef>
                <a:spcPts val="600"/>
              </a:spcBef>
              <a:buFontTx/>
              <a:buChar char="-"/>
            </a:pPr>
            <a:r>
              <a:rPr lang="pt-BR" sz="2400" dirty="0" smtClean="0">
                <a:latin typeface="Bookman Old Style"/>
                <a:cs typeface="Bookman Old Style"/>
              </a:rPr>
              <a:t>Política de valorização da publicação eminentemente das áreas de Educação Física, Fisioterapia, Fonoaudiologia e Terapia Ocupacional</a:t>
            </a:r>
          </a:p>
          <a:p>
            <a:pPr marL="285750" indent="-285750">
              <a:buFontTx/>
              <a:buChar char="-"/>
            </a:pPr>
            <a:endParaRPr lang="pt-BR" dirty="0"/>
          </a:p>
        </p:txBody>
      </p:sp>
    </p:spTree>
    <p:extLst>
      <p:ext uri="{BB962C8B-B14F-4D97-AF65-F5344CB8AC3E}">
        <p14:creationId xmlns:p14="http://schemas.microsoft.com/office/powerpoint/2010/main" val="39567262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fontScale="77500" lnSpcReduction="20000"/>
          </a:bodyPr>
          <a:lstStyle/>
          <a:p>
            <a:pPr>
              <a:spcBef>
                <a:spcPts val="1000"/>
              </a:spcBef>
            </a:pPr>
            <a:r>
              <a:rPr lang="pt-BR" dirty="0">
                <a:latin typeface="Bookman Old Style"/>
                <a:cs typeface="Bookman Old Style"/>
              </a:rPr>
              <a:t>André Luiz Felix </a:t>
            </a:r>
            <a:r>
              <a:rPr lang="pt-BR" dirty="0" err="1">
                <a:latin typeface="Bookman Old Style"/>
                <a:cs typeface="Bookman Old Style"/>
              </a:rPr>
              <a:t>Rodacki</a:t>
            </a:r>
            <a:endParaRPr lang="en-US" dirty="0">
              <a:latin typeface="Bookman Old Style"/>
              <a:cs typeface="Bookman Old Style"/>
            </a:endParaRPr>
          </a:p>
          <a:p>
            <a:pPr>
              <a:spcBef>
                <a:spcPts val="1000"/>
              </a:spcBef>
            </a:pPr>
            <a:r>
              <a:rPr lang="pt-BR" dirty="0">
                <a:latin typeface="Bookman Old Style"/>
                <a:cs typeface="Bookman Old Style"/>
              </a:rPr>
              <a:t>Rinaldo Roberto de Jesus </a:t>
            </a:r>
            <a:r>
              <a:rPr lang="pt-BR" dirty="0" err="1">
                <a:latin typeface="Bookman Old Style"/>
                <a:cs typeface="Bookman Old Style"/>
              </a:rPr>
              <a:t>Guirro</a:t>
            </a:r>
            <a:endParaRPr lang="en-US" dirty="0">
              <a:latin typeface="Bookman Old Style"/>
              <a:cs typeface="Bookman Old Style"/>
            </a:endParaRPr>
          </a:p>
          <a:p>
            <a:pPr>
              <a:spcBef>
                <a:spcPts val="1000"/>
              </a:spcBef>
            </a:pPr>
            <a:r>
              <a:rPr lang="pt-BR" dirty="0">
                <a:latin typeface="Bookman Old Style"/>
                <a:cs typeface="Bookman Old Style"/>
              </a:rPr>
              <a:t>Marcia </a:t>
            </a:r>
            <a:r>
              <a:rPr lang="pt-BR" dirty="0" err="1">
                <a:latin typeface="Bookman Old Style"/>
                <a:cs typeface="Bookman Old Style"/>
              </a:rPr>
              <a:t>Keske</a:t>
            </a:r>
            <a:r>
              <a:rPr lang="pt-BR" dirty="0">
                <a:latin typeface="Bookman Old Style"/>
                <a:cs typeface="Bookman Old Style"/>
              </a:rPr>
              <a:t> Soares</a:t>
            </a:r>
            <a:endParaRPr lang="en-US" dirty="0">
              <a:latin typeface="Bookman Old Style"/>
              <a:cs typeface="Bookman Old Style"/>
            </a:endParaRPr>
          </a:p>
          <a:p>
            <a:pPr>
              <a:spcBef>
                <a:spcPts val="1000"/>
              </a:spcBef>
            </a:pPr>
            <a:r>
              <a:rPr lang="pt-BR" dirty="0">
                <a:latin typeface="Bookman Old Style"/>
                <a:cs typeface="Bookman Old Style"/>
              </a:rPr>
              <a:t>Ana Paula </a:t>
            </a:r>
            <a:r>
              <a:rPr lang="pt-BR" dirty="0" err="1">
                <a:latin typeface="Bookman Old Style"/>
                <a:cs typeface="Bookman Old Style"/>
              </a:rPr>
              <a:t>Serrata</a:t>
            </a:r>
            <a:r>
              <a:rPr lang="pt-BR" dirty="0">
                <a:latin typeface="Bookman Old Style"/>
                <a:cs typeface="Bookman Old Style"/>
              </a:rPr>
              <a:t> Malfitano</a:t>
            </a:r>
            <a:endParaRPr lang="en-US" dirty="0">
              <a:latin typeface="Bookman Old Style"/>
              <a:cs typeface="Bookman Old Style"/>
            </a:endParaRPr>
          </a:p>
          <a:p>
            <a:pPr>
              <a:spcBef>
                <a:spcPts val="1000"/>
              </a:spcBef>
            </a:pPr>
            <a:r>
              <a:rPr lang="pt-BR" dirty="0">
                <a:latin typeface="Bookman Old Style"/>
                <a:cs typeface="Bookman Old Style"/>
              </a:rPr>
              <a:t>Beatriz Cavalcanti de Albuquerque Caiuby Novaes</a:t>
            </a:r>
            <a:endParaRPr lang="en-US" dirty="0">
              <a:latin typeface="Bookman Old Style"/>
              <a:cs typeface="Bookman Old Style"/>
            </a:endParaRPr>
          </a:p>
          <a:p>
            <a:pPr>
              <a:spcBef>
                <a:spcPts val="1000"/>
              </a:spcBef>
            </a:pPr>
            <a:r>
              <a:rPr lang="pt-BR" dirty="0">
                <a:latin typeface="Bookman Old Style"/>
                <a:cs typeface="Bookman Old Style"/>
              </a:rPr>
              <a:t>João Carlos Ferrari Correa</a:t>
            </a:r>
            <a:endParaRPr lang="en-US" dirty="0">
              <a:latin typeface="Bookman Old Style"/>
              <a:cs typeface="Bookman Old Style"/>
            </a:endParaRPr>
          </a:p>
          <a:p>
            <a:pPr>
              <a:spcBef>
                <a:spcPts val="1000"/>
              </a:spcBef>
            </a:pPr>
            <a:r>
              <a:rPr lang="pt-BR" dirty="0">
                <a:latin typeface="Bookman Old Style"/>
                <a:cs typeface="Bookman Old Style"/>
              </a:rPr>
              <a:t>Martin </a:t>
            </a:r>
            <a:r>
              <a:rPr lang="pt-BR" dirty="0" err="1">
                <a:latin typeface="Bookman Old Style"/>
                <a:cs typeface="Bookman Old Style"/>
              </a:rPr>
              <a:t>Botaro</a:t>
            </a:r>
            <a:r>
              <a:rPr lang="pt-BR" dirty="0">
                <a:latin typeface="Bookman Old Style"/>
                <a:cs typeface="Bookman Old Style"/>
              </a:rPr>
              <a:t> Marques</a:t>
            </a:r>
            <a:endParaRPr lang="en-US" dirty="0">
              <a:latin typeface="Bookman Old Style"/>
              <a:cs typeface="Bookman Old Style"/>
            </a:endParaRPr>
          </a:p>
          <a:p>
            <a:pPr>
              <a:spcBef>
                <a:spcPts val="1000"/>
              </a:spcBef>
            </a:pPr>
            <a:r>
              <a:rPr lang="pt-BR" dirty="0">
                <a:latin typeface="Bookman Old Style"/>
                <a:cs typeface="Bookman Old Style"/>
              </a:rPr>
              <a:t>Otávio Guimarães Tavares da Silva</a:t>
            </a:r>
            <a:endParaRPr lang="en-US" dirty="0">
              <a:latin typeface="Bookman Old Style"/>
              <a:cs typeface="Bookman Old Style"/>
            </a:endParaRPr>
          </a:p>
          <a:p>
            <a:pPr>
              <a:spcBef>
                <a:spcPts val="1000"/>
              </a:spcBef>
            </a:pPr>
            <a:r>
              <a:rPr lang="pt-BR" dirty="0">
                <a:latin typeface="Bookman Old Style"/>
                <a:cs typeface="Bookman Old Style"/>
              </a:rPr>
              <a:t>Pedro Rodrigues Curi </a:t>
            </a:r>
            <a:r>
              <a:rPr lang="pt-BR" dirty="0" err="1">
                <a:latin typeface="Bookman Old Style"/>
                <a:cs typeface="Bookman Old Style"/>
              </a:rPr>
              <a:t>Hallal</a:t>
            </a:r>
            <a:r>
              <a:rPr lang="pt-BR" dirty="0">
                <a:latin typeface="Bookman Old Style"/>
                <a:cs typeface="Bookman Old Style"/>
              </a:rPr>
              <a:t> </a:t>
            </a:r>
            <a:endParaRPr lang="en-US" dirty="0">
              <a:latin typeface="Bookman Old Style"/>
              <a:cs typeface="Bookman Old Style"/>
            </a:endParaRPr>
          </a:p>
          <a:p>
            <a:pPr>
              <a:spcBef>
                <a:spcPts val="1000"/>
              </a:spcBef>
            </a:pPr>
            <a:r>
              <a:rPr lang="pt-BR" dirty="0">
                <a:latin typeface="Bookman Old Style"/>
                <a:cs typeface="Bookman Old Style"/>
              </a:rPr>
              <a:t>Stela Marcia </a:t>
            </a:r>
            <a:r>
              <a:rPr lang="pt-BR" dirty="0" err="1">
                <a:latin typeface="Bookman Old Style"/>
                <a:cs typeface="Bookman Old Style"/>
              </a:rPr>
              <a:t>Mattiello</a:t>
            </a:r>
            <a:endParaRPr lang="en-US" dirty="0">
              <a:latin typeface="Bookman Old Style"/>
              <a:cs typeface="Bookman Old Style"/>
            </a:endParaRPr>
          </a:p>
          <a:p>
            <a:pPr>
              <a:spcBef>
                <a:spcPts val="1000"/>
              </a:spcBef>
            </a:pPr>
            <a:r>
              <a:rPr lang="pt-BR" dirty="0">
                <a:latin typeface="Bookman Old Style"/>
                <a:cs typeface="Bookman Old Style"/>
              </a:rPr>
              <a:t>Sergio Teixeira da </a:t>
            </a:r>
            <a:r>
              <a:rPr lang="pt-BR" dirty="0" smtClean="0">
                <a:latin typeface="Bookman Old Style"/>
                <a:cs typeface="Bookman Old Style"/>
              </a:rPr>
              <a:t>Fonseca</a:t>
            </a:r>
            <a:endParaRPr lang="en-US" dirty="0">
              <a:latin typeface="Bookman Old Style"/>
              <a:cs typeface="Bookman Old Style"/>
            </a:endParaRPr>
          </a:p>
        </p:txBody>
      </p:sp>
      <p:sp>
        <p:nvSpPr>
          <p:cNvPr id="4" name="Title 1"/>
          <p:cNvSpPr>
            <a:spLocks noGrp="1"/>
          </p:cNvSpPr>
          <p:nvPr>
            <p:ph type="title"/>
          </p:nvPr>
        </p:nvSpPr>
        <p:spPr/>
        <p:txBody>
          <a:bodyPr/>
          <a:lstStyle/>
          <a:p>
            <a:r>
              <a:rPr lang="en-US" dirty="0" err="1" smtClean="0">
                <a:latin typeface="Bookman Old Style"/>
                <a:cs typeface="Bookman Old Style"/>
              </a:rPr>
              <a:t>Comissão</a:t>
            </a:r>
            <a:r>
              <a:rPr lang="en-US" dirty="0" smtClean="0">
                <a:latin typeface="Bookman Old Style"/>
                <a:cs typeface="Bookman Old Style"/>
              </a:rPr>
              <a:t> de </a:t>
            </a:r>
            <a:r>
              <a:rPr lang="en-US" dirty="0" err="1" smtClean="0">
                <a:latin typeface="Bookman Old Style"/>
                <a:cs typeface="Bookman Old Style"/>
              </a:rPr>
              <a:t>Avaliação</a:t>
            </a:r>
            <a:endParaRPr lang="en-US" dirty="0"/>
          </a:p>
        </p:txBody>
      </p:sp>
    </p:spTree>
    <p:extLst>
      <p:ext uri="{BB962C8B-B14F-4D97-AF65-F5344CB8AC3E}">
        <p14:creationId xmlns:p14="http://schemas.microsoft.com/office/powerpoint/2010/main" val="1413438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ookman Old Style"/>
                <a:cs typeface="Bookman Old Style"/>
              </a:rPr>
              <a:t>Qualis</a:t>
            </a:r>
            <a:r>
              <a:rPr lang="en-US" dirty="0" smtClean="0">
                <a:latin typeface="Bookman Old Style"/>
                <a:cs typeface="Bookman Old Style"/>
              </a:rPr>
              <a:t> 2010-2012</a:t>
            </a:r>
            <a:endParaRPr lang="en-US" dirty="0">
              <a:latin typeface="Bookman Old Style"/>
              <a:cs typeface="Bookman Old Style"/>
            </a:endParaRPr>
          </a:p>
        </p:txBody>
      </p:sp>
      <p:sp>
        <p:nvSpPr>
          <p:cNvPr id="3" name="Content Placeholder 2"/>
          <p:cNvSpPr>
            <a:spLocks noGrp="1"/>
          </p:cNvSpPr>
          <p:nvPr>
            <p:ph sz="quarter" idx="1"/>
          </p:nvPr>
        </p:nvSpPr>
        <p:spPr/>
        <p:txBody>
          <a:bodyPr>
            <a:noAutofit/>
          </a:bodyPr>
          <a:lstStyle/>
          <a:p>
            <a:pPr>
              <a:lnSpc>
                <a:spcPct val="150000"/>
              </a:lnSpc>
              <a:spcBef>
                <a:spcPts val="1300"/>
              </a:spcBef>
            </a:pPr>
            <a:r>
              <a:rPr lang="pt-BR" sz="2200" dirty="0" smtClean="0">
                <a:latin typeface="Bookman Old Style"/>
                <a:cs typeface="Bookman Old Style"/>
              </a:rPr>
              <a:t>Avaliação da aderência à área por meio da identificação do escopo e direcionamento dos periódicos com a produção do conhecimento específico das subáreas da Educação Física, Fisioterapia, Fonoaudiologia e Terapia Ocupacional. </a:t>
            </a:r>
          </a:p>
        </p:txBody>
      </p:sp>
    </p:spTree>
    <p:extLst>
      <p:ext uri="{BB962C8B-B14F-4D97-AF65-F5344CB8AC3E}">
        <p14:creationId xmlns:p14="http://schemas.microsoft.com/office/powerpoint/2010/main" val="90524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Bookman Old Style"/>
                <a:cs typeface="Bookman Old Style"/>
              </a:rPr>
              <a:t>Qualis</a:t>
            </a:r>
            <a:r>
              <a:rPr lang="en-US" dirty="0" smtClean="0">
                <a:latin typeface="Bookman Old Style"/>
                <a:cs typeface="Bookman Old Style"/>
              </a:rPr>
              <a:t> 2010-2012</a:t>
            </a:r>
            <a:endParaRPr lang="en-US" dirty="0">
              <a:latin typeface="Bookman Old Style"/>
              <a:cs typeface="Bookman Old Style"/>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76110486"/>
              </p:ext>
            </p:extLst>
          </p:nvPr>
        </p:nvGraphicFramePr>
        <p:xfrm>
          <a:off x="334963" y="2619375"/>
          <a:ext cx="8809037" cy="2224088"/>
        </p:xfrm>
        <a:graphic>
          <a:graphicData uri="http://schemas.openxmlformats.org/presentationml/2006/ole">
            <mc:AlternateContent xmlns:mc="http://schemas.openxmlformats.org/markup-compatibility/2006">
              <mc:Choice xmlns:v="urn:schemas-microsoft-com:vml" Requires="v">
                <p:oleObj spid="_x0000_s2061" name="Document" r:id="rId4" imgW="6070680" imgH="1526760" progId="Word.Document.12">
                  <p:embed/>
                </p:oleObj>
              </mc:Choice>
              <mc:Fallback>
                <p:oleObj name="Document" r:id="rId4" imgW="6070680" imgH="1526760" progId="Word.Document.12">
                  <p:embed/>
                  <p:pic>
                    <p:nvPicPr>
                      <p:cNvPr id="0"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963" y="2619375"/>
                        <a:ext cx="8809037" cy="22240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898426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Bookman Old Style"/>
                <a:cs typeface="Bookman Old Style"/>
              </a:rPr>
              <a:t>Qualis</a:t>
            </a:r>
            <a:r>
              <a:rPr lang="en-US" dirty="0">
                <a:latin typeface="Bookman Old Style"/>
                <a:cs typeface="Bookman Old Style"/>
              </a:rPr>
              <a:t> </a:t>
            </a:r>
            <a:r>
              <a:rPr lang="en-US" dirty="0" smtClean="0">
                <a:latin typeface="Bookman Old Style"/>
                <a:cs typeface="Bookman Old Style"/>
              </a:rPr>
              <a:t>2013-2016</a:t>
            </a:r>
            <a:endParaRPr lang="en-US" dirty="0"/>
          </a:p>
        </p:txBody>
      </p:sp>
      <p:sp>
        <p:nvSpPr>
          <p:cNvPr id="3" name="Content Placeholder 2"/>
          <p:cNvSpPr>
            <a:spLocks noGrp="1"/>
          </p:cNvSpPr>
          <p:nvPr>
            <p:ph sz="quarter" idx="1"/>
          </p:nvPr>
        </p:nvSpPr>
        <p:spPr/>
        <p:txBody>
          <a:bodyPr>
            <a:normAutofit fontScale="92500" lnSpcReduction="20000"/>
          </a:bodyPr>
          <a:lstStyle/>
          <a:p>
            <a:pPr>
              <a:lnSpc>
                <a:spcPct val="160000"/>
              </a:lnSpc>
              <a:spcBef>
                <a:spcPts val="1300"/>
              </a:spcBef>
            </a:pPr>
            <a:r>
              <a:rPr lang="pt-BR" sz="2600" dirty="0" smtClean="0">
                <a:latin typeface="Bookman Old Style"/>
                <a:cs typeface="Bookman Old Style"/>
              </a:rPr>
              <a:t>O sistema retirou todos os periódicos que estavam no </a:t>
            </a:r>
            <a:r>
              <a:rPr lang="pt-BR" sz="2600" dirty="0" err="1" smtClean="0">
                <a:latin typeface="Bookman Old Style"/>
                <a:cs typeface="Bookman Old Style"/>
              </a:rPr>
              <a:t>Qualis</a:t>
            </a:r>
            <a:r>
              <a:rPr lang="pt-BR" sz="2600" dirty="0" smtClean="0">
                <a:latin typeface="Bookman Old Style"/>
                <a:cs typeface="Bookman Old Style"/>
              </a:rPr>
              <a:t> até 2012. Assim, foram considerados os periódicos declarados no biênio 2013-2014.</a:t>
            </a:r>
          </a:p>
          <a:p>
            <a:pPr>
              <a:lnSpc>
                <a:spcPct val="160000"/>
              </a:lnSpc>
              <a:spcBef>
                <a:spcPts val="1300"/>
              </a:spcBef>
            </a:pPr>
            <a:r>
              <a:rPr lang="pt-BR" sz="2600" dirty="0" smtClean="0">
                <a:latin typeface="Bookman Old Style"/>
                <a:cs typeface="Bookman Old Style"/>
              </a:rPr>
              <a:t>Em função de limitações no sistema operacional para consolidar os periódicos dos dois anos avaliados, foi necessário colocar algumas revistas provisoriamente no estrato B5. Pelo mesmo motivo, dados ainda não são públicos.</a:t>
            </a:r>
          </a:p>
          <a:p>
            <a:endParaRPr lang="pt-BR" dirty="0" smtClean="0"/>
          </a:p>
          <a:p>
            <a:endParaRPr lang="en-US" dirty="0"/>
          </a:p>
        </p:txBody>
      </p:sp>
    </p:spTree>
    <p:extLst>
      <p:ext uri="{BB962C8B-B14F-4D97-AF65-F5344CB8AC3E}">
        <p14:creationId xmlns:p14="http://schemas.microsoft.com/office/powerpoint/2010/main" val="2922411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Bookman Old Style"/>
                <a:cs typeface="Bookman Old Style"/>
              </a:rPr>
              <a:t>Qualis</a:t>
            </a:r>
            <a:r>
              <a:rPr lang="en-US" dirty="0">
                <a:latin typeface="Bookman Old Style"/>
                <a:cs typeface="Bookman Old Style"/>
              </a:rPr>
              <a:t> </a:t>
            </a:r>
            <a:r>
              <a:rPr lang="en-US" dirty="0" smtClean="0">
                <a:latin typeface="Bookman Old Style"/>
                <a:cs typeface="Bookman Old Style"/>
              </a:rPr>
              <a:t>2013-2016</a:t>
            </a:r>
            <a:endParaRPr lang="en-US" dirty="0"/>
          </a:p>
        </p:txBody>
      </p:sp>
      <p:sp>
        <p:nvSpPr>
          <p:cNvPr id="3" name="Content Placeholder 2"/>
          <p:cNvSpPr>
            <a:spLocks noGrp="1"/>
          </p:cNvSpPr>
          <p:nvPr>
            <p:ph sz="quarter" idx="1"/>
          </p:nvPr>
        </p:nvSpPr>
        <p:spPr/>
        <p:txBody>
          <a:bodyPr/>
          <a:lstStyle/>
          <a:p>
            <a:endParaRPr lang="en-US" dirty="0" smtClean="0"/>
          </a:p>
          <a:p>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2136117735"/>
              </p:ext>
            </p:extLst>
          </p:nvPr>
        </p:nvGraphicFramePr>
        <p:xfrm>
          <a:off x="-1254923" y="3208616"/>
          <a:ext cx="10398924" cy="2887384"/>
        </p:xfrm>
        <a:graphic>
          <a:graphicData uri="http://schemas.openxmlformats.org/presentationml/2006/ole">
            <mc:AlternateContent xmlns:mc="http://schemas.openxmlformats.org/markup-compatibility/2006">
              <mc:Choice xmlns:v="urn:schemas-microsoft-com:vml" Requires="v">
                <p:oleObj spid="_x0000_s1038" name="Document" r:id="rId4" imgW="6070680" imgH="1672920" progId="Word.Document.12">
                  <p:embed/>
                </p:oleObj>
              </mc:Choice>
              <mc:Fallback>
                <p:oleObj name="Document" r:id="rId4" imgW="6070680" imgH="1672920" progId="Word.Document.12">
                  <p:embed/>
                  <p:pic>
                    <p:nvPicPr>
                      <p:cNvPr id="0"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4923" y="3208616"/>
                        <a:ext cx="10398924" cy="28873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18740" y="1884297"/>
            <a:ext cx="7502341" cy="984885"/>
          </a:xfrm>
          <a:prstGeom prst="rect">
            <a:avLst/>
          </a:prstGeom>
          <a:noFill/>
        </p:spPr>
        <p:txBody>
          <a:bodyPr wrap="square" rtlCol="0">
            <a:spAutoFit/>
          </a:bodyPr>
          <a:lstStyle/>
          <a:p>
            <a:r>
              <a:rPr lang="pt-BR" sz="2000" dirty="0" smtClean="0">
                <a:latin typeface="Bookman Old Style"/>
                <a:cs typeface="Bookman Old Style"/>
              </a:rPr>
              <a:t>Percentuais e ocupação dos estratos determinados pela Diretoria de Avaliação CAPES:</a:t>
            </a:r>
          </a:p>
          <a:p>
            <a:endParaRPr lang="en-US" dirty="0"/>
          </a:p>
        </p:txBody>
      </p:sp>
    </p:spTree>
    <p:extLst>
      <p:ext uri="{BB962C8B-B14F-4D97-AF65-F5344CB8AC3E}">
        <p14:creationId xmlns:p14="http://schemas.microsoft.com/office/powerpoint/2010/main" val="2710939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Bookman Old Style"/>
                <a:cs typeface="Bookman Old Style"/>
              </a:rPr>
              <a:t>Qualis</a:t>
            </a:r>
            <a:r>
              <a:rPr lang="en-US" dirty="0">
                <a:latin typeface="Bookman Old Style"/>
                <a:cs typeface="Bookman Old Style"/>
              </a:rPr>
              <a:t> </a:t>
            </a:r>
            <a:r>
              <a:rPr lang="en-US" dirty="0" smtClean="0">
                <a:latin typeface="Bookman Old Style"/>
                <a:cs typeface="Bookman Old Style"/>
              </a:rPr>
              <a:t>2013-2016</a:t>
            </a:r>
            <a:endParaRPr lang="en-US" dirty="0"/>
          </a:p>
        </p:txBody>
      </p:sp>
      <p:sp>
        <p:nvSpPr>
          <p:cNvPr id="3" name="Content Placeholder 2"/>
          <p:cNvSpPr>
            <a:spLocks noGrp="1"/>
          </p:cNvSpPr>
          <p:nvPr>
            <p:ph sz="quarter" idx="1"/>
          </p:nvPr>
        </p:nvSpPr>
        <p:spPr/>
        <p:txBody>
          <a:bodyPr>
            <a:normAutofit fontScale="92500" lnSpcReduction="20000"/>
          </a:bodyPr>
          <a:lstStyle/>
          <a:p>
            <a:pPr>
              <a:lnSpc>
                <a:spcPct val="150000"/>
              </a:lnSpc>
              <a:spcBef>
                <a:spcPts val="1300"/>
              </a:spcBef>
            </a:pPr>
            <a:r>
              <a:rPr lang="pt-BR" sz="2500" dirty="0" smtClean="0">
                <a:latin typeface="Bookman Old Style"/>
                <a:cs typeface="Bookman Old Style"/>
              </a:rPr>
              <a:t>Manutenção da avaliação de aderência à área </a:t>
            </a:r>
          </a:p>
          <a:p>
            <a:pPr marL="0" indent="0">
              <a:lnSpc>
                <a:spcPct val="150000"/>
              </a:lnSpc>
              <a:spcBef>
                <a:spcPts val="1300"/>
              </a:spcBef>
              <a:buNone/>
            </a:pPr>
            <a:r>
              <a:rPr lang="pt-BR" sz="2500" dirty="0" smtClean="0">
                <a:latin typeface="Bookman Old Style"/>
                <a:cs typeface="Bookman Old Style"/>
              </a:rPr>
              <a:t>   (com classificação de 1 a 4)</a:t>
            </a:r>
          </a:p>
          <a:p>
            <a:pPr>
              <a:lnSpc>
                <a:spcPct val="150000"/>
              </a:lnSpc>
              <a:spcBef>
                <a:spcPts val="1300"/>
              </a:spcBef>
            </a:pPr>
            <a:r>
              <a:rPr lang="pt-BR" sz="2500" dirty="0" smtClean="0">
                <a:latin typeface="Bookman Old Style"/>
                <a:cs typeface="Bookman Old Style"/>
              </a:rPr>
              <a:t>Busca de inclusão de critérios que possibilite maior proximidade com a publicação das áreas de ciências humanas e sociais. </a:t>
            </a:r>
          </a:p>
          <a:p>
            <a:pPr>
              <a:lnSpc>
                <a:spcPct val="150000"/>
              </a:lnSpc>
              <a:spcBef>
                <a:spcPts val="1300"/>
              </a:spcBef>
            </a:pPr>
            <a:r>
              <a:rPr lang="pt-BR" sz="2500" dirty="0" smtClean="0">
                <a:latin typeface="Bookman Old Style"/>
                <a:cs typeface="Bookman Old Style"/>
              </a:rPr>
              <a:t>Inclusão das medianas do </a:t>
            </a:r>
            <a:r>
              <a:rPr lang="pt-BR" sz="2500" dirty="0">
                <a:latin typeface="Bookman Old Style"/>
                <a:ea typeface="Times New Roman"/>
                <a:cs typeface="Bookman Old Style"/>
              </a:rPr>
              <a:t>JCR Social Science </a:t>
            </a:r>
            <a:r>
              <a:rPr lang="pt-BR" sz="2500" dirty="0" err="1">
                <a:latin typeface="Bookman Old Style"/>
                <a:ea typeface="Times New Roman"/>
                <a:cs typeface="Bookman Old Style"/>
              </a:rPr>
              <a:t>Edition</a:t>
            </a:r>
            <a:r>
              <a:rPr lang="pt-BR" sz="2500" dirty="0">
                <a:latin typeface="Bookman Old Style"/>
                <a:ea typeface="Times New Roman"/>
                <a:cs typeface="Bookman Old Style"/>
              </a:rPr>
              <a:t> (SSCI) do ISI - Web </a:t>
            </a:r>
            <a:r>
              <a:rPr lang="pt-BR" sz="2500" dirty="0" err="1">
                <a:latin typeface="Bookman Old Style"/>
                <a:ea typeface="Times New Roman"/>
                <a:cs typeface="Bookman Old Style"/>
              </a:rPr>
              <a:t>of</a:t>
            </a:r>
            <a:r>
              <a:rPr lang="pt-BR" sz="2500" dirty="0">
                <a:latin typeface="Bookman Old Style"/>
                <a:ea typeface="Times New Roman"/>
                <a:cs typeface="Bookman Old Style"/>
              </a:rPr>
              <a:t> </a:t>
            </a:r>
            <a:r>
              <a:rPr lang="pt-BR" sz="2500" dirty="0" err="1" smtClean="0">
                <a:latin typeface="Bookman Old Style"/>
                <a:ea typeface="Times New Roman"/>
                <a:cs typeface="Bookman Old Style"/>
              </a:rPr>
              <a:t>Knowledge</a:t>
            </a:r>
            <a:r>
              <a:rPr lang="pt-BR" sz="2500" dirty="0" smtClean="0">
                <a:latin typeface="Bookman Old Style"/>
                <a:ea typeface="Times New Roman"/>
                <a:cs typeface="Bookman Old Style"/>
              </a:rPr>
              <a:t> para composição de critérios.</a:t>
            </a:r>
            <a:r>
              <a:rPr lang="en-US" sz="2500" dirty="0" smtClean="0">
                <a:latin typeface="Bookman Old Style"/>
                <a:cs typeface="Bookman Old Style"/>
              </a:rPr>
              <a:t> </a:t>
            </a:r>
            <a:endParaRPr lang="pt-BR" sz="2500" dirty="0" smtClean="0">
              <a:latin typeface="Bookman Old Style"/>
              <a:cs typeface="Bookman Old Style"/>
            </a:endParaRPr>
          </a:p>
          <a:p>
            <a:endParaRPr lang="en-US" dirty="0"/>
          </a:p>
        </p:txBody>
      </p:sp>
    </p:spTree>
    <p:extLst>
      <p:ext uri="{BB962C8B-B14F-4D97-AF65-F5344CB8AC3E}">
        <p14:creationId xmlns:p14="http://schemas.microsoft.com/office/powerpoint/2010/main" val="10051788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Bookman Old Style"/>
                <a:cs typeface="Bookman Old Style"/>
              </a:rPr>
              <a:t>Qualis</a:t>
            </a:r>
            <a:r>
              <a:rPr lang="en-US" dirty="0">
                <a:latin typeface="Bookman Old Style"/>
                <a:cs typeface="Bookman Old Style"/>
              </a:rPr>
              <a:t> 2013-2016</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21563162"/>
              </p:ext>
            </p:extLst>
          </p:nvPr>
        </p:nvGraphicFramePr>
        <p:xfrm>
          <a:off x="612648" y="1582060"/>
          <a:ext cx="7600156" cy="5298701"/>
        </p:xfrm>
        <a:graphic>
          <a:graphicData uri="http://schemas.openxmlformats.org/presentationml/2006/ole">
            <mc:AlternateContent xmlns:mc="http://schemas.openxmlformats.org/markup-compatibility/2006">
              <mc:Choice xmlns:v="urn:schemas-microsoft-com:vml" Requires="v">
                <p:oleObj spid="_x0000_s3083" name="Document" r:id="rId4" imgW="5410001" imgH="3771761" progId="Word.Document.12">
                  <p:embed/>
                </p:oleObj>
              </mc:Choice>
              <mc:Fallback>
                <p:oleObj name="Document" r:id="rId4" imgW="5410001" imgH="3771761" progId="Word.Document.12">
                  <p:embed/>
                  <p:pic>
                    <p:nvPicPr>
                      <p:cNvPr id="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648" y="1582060"/>
                        <a:ext cx="7600156" cy="529870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62786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r>
              <a:rPr lang="en-US" sz="2400" dirty="0" err="1" smtClean="0">
                <a:latin typeface="Bookman Old Style"/>
                <a:cs typeface="Bookman Old Style"/>
              </a:rPr>
              <a:t>Classificação</a:t>
            </a:r>
            <a:r>
              <a:rPr lang="en-US" sz="2400" dirty="0" smtClean="0">
                <a:latin typeface="Bookman Old Style"/>
                <a:cs typeface="Bookman Old Style"/>
              </a:rPr>
              <a:t> </a:t>
            </a:r>
            <a:r>
              <a:rPr lang="en-US" sz="2400" dirty="0" err="1" smtClean="0">
                <a:latin typeface="Bookman Old Style"/>
                <a:cs typeface="Bookman Old Style"/>
              </a:rPr>
              <a:t>Geral</a:t>
            </a:r>
            <a:r>
              <a:rPr lang="en-US" sz="2400" dirty="0" smtClean="0">
                <a:latin typeface="Bookman Old Style"/>
                <a:cs typeface="Bookman Old Style"/>
              </a:rPr>
              <a:t>: </a:t>
            </a:r>
          </a:p>
          <a:p>
            <a:pPr marL="0" indent="0">
              <a:buNone/>
            </a:pPr>
            <a:r>
              <a:rPr lang="en-US" sz="2400" dirty="0" err="1" smtClean="0">
                <a:latin typeface="Bookman Old Style"/>
                <a:cs typeface="Bookman Old Style"/>
              </a:rPr>
              <a:t>Aderência</a:t>
            </a:r>
            <a:r>
              <a:rPr lang="en-US" sz="2400" dirty="0" smtClean="0">
                <a:latin typeface="Bookman Old Style"/>
                <a:cs typeface="Bookman Old Style"/>
              </a:rPr>
              <a:t> do </a:t>
            </a:r>
            <a:r>
              <a:rPr lang="en-US" sz="2400" dirty="0" err="1" smtClean="0">
                <a:latin typeface="Bookman Old Style"/>
                <a:cs typeface="Bookman Old Style"/>
              </a:rPr>
              <a:t>periódico</a:t>
            </a:r>
            <a:r>
              <a:rPr lang="en-US" sz="2400" dirty="0" smtClean="0">
                <a:latin typeface="Bookman Old Style"/>
                <a:cs typeface="Bookman Old Style"/>
              </a:rPr>
              <a:t> </a:t>
            </a:r>
            <a:r>
              <a:rPr lang="en-US" sz="2400" dirty="0" err="1" smtClean="0">
                <a:latin typeface="Bookman Old Style"/>
                <a:cs typeface="Bookman Old Style"/>
              </a:rPr>
              <a:t>à</a:t>
            </a:r>
            <a:r>
              <a:rPr lang="en-US" sz="2400" dirty="0" smtClean="0">
                <a:latin typeface="Bookman Old Style"/>
                <a:cs typeface="Bookman Old Style"/>
              </a:rPr>
              <a:t> </a:t>
            </a:r>
            <a:r>
              <a:rPr lang="en-US" sz="2400" dirty="0" err="1" smtClean="0">
                <a:latin typeface="Bookman Old Style"/>
                <a:cs typeface="Bookman Old Style"/>
              </a:rPr>
              <a:t>área</a:t>
            </a:r>
            <a:r>
              <a:rPr lang="en-US" sz="2400" dirty="0" smtClean="0">
                <a:latin typeface="Bookman Old Style"/>
                <a:cs typeface="Bookman Old Style"/>
              </a:rPr>
              <a:t> e </a:t>
            </a:r>
            <a:r>
              <a:rPr lang="en-US" sz="2400" dirty="0" err="1" smtClean="0">
                <a:latin typeface="Bookman Old Style"/>
                <a:cs typeface="Bookman Old Style"/>
              </a:rPr>
              <a:t>análise</a:t>
            </a:r>
            <a:r>
              <a:rPr lang="en-US" sz="2400" dirty="0" smtClean="0">
                <a:latin typeface="Bookman Old Style"/>
                <a:cs typeface="Bookman Old Style"/>
              </a:rPr>
              <a:t> de </a:t>
            </a:r>
            <a:r>
              <a:rPr lang="en-US" sz="2400" dirty="0" err="1" smtClean="0">
                <a:latin typeface="Bookman Old Style"/>
                <a:cs typeface="Bookman Old Style"/>
              </a:rPr>
              <a:t>suas</a:t>
            </a:r>
            <a:r>
              <a:rPr lang="en-US" sz="2400" dirty="0" smtClean="0">
                <a:latin typeface="Bookman Old Style"/>
                <a:cs typeface="Bookman Old Style"/>
              </a:rPr>
              <a:t> </a:t>
            </a:r>
            <a:r>
              <a:rPr lang="en-US" sz="2400" dirty="0" err="1" smtClean="0">
                <a:latin typeface="Bookman Old Style"/>
                <a:cs typeface="Bookman Old Style"/>
              </a:rPr>
              <a:t>indexações</a:t>
            </a:r>
            <a:endParaRPr lang="en-US" sz="2400" dirty="0" smtClean="0">
              <a:latin typeface="Bookman Old Style"/>
              <a:cs typeface="Bookman Old Style"/>
            </a:endParaRPr>
          </a:p>
          <a:p>
            <a:pPr marL="0" indent="0">
              <a:buNone/>
            </a:pPr>
            <a:endParaRPr lang="en-US" dirty="0" smtClean="0">
              <a:latin typeface="Bookman Old Style"/>
              <a:cs typeface="Bookman Old Style"/>
            </a:endParaRPr>
          </a:p>
          <a:p>
            <a:endParaRPr lang="en-US" dirty="0"/>
          </a:p>
          <a:p>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849948531"/>
              </p:ext>
            </p:extLst>
          </p:nvPr>
        </p:nvGraphicFramePr>
        <p:xfrm>
          <a:off x="208023" y="3125064"/>
          <a:ext cx="8774420" cy="3676539"/>
        </p:xfrm>
        <a:graphic>
          <a:graphicData uri="http://schemas.openxmlformats.org/presentationml/2006/ole">
            <mc:AlternateContent xmlns:mc="http://schemas.openxmlformats.org/markup-compatibility/2006">
              <mc:Choice xmlns:v="urn:schemas-microsoft-com:vml" Requires="v">
                <p:oleObj spid="_x0000_s4106" name="Document" r:id="rId4" imgW="5879884" imgH="2463709" progId="Word.Document.12">
                  <p:embed/>
                </p:oleObj>
              </mc:Choice>
              <mc:Fallback>
                <p:oleObj name="Document" r:id="rId4" imgW="5879884" imgH="2463709" progId="Word.Document.12">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8023" y="3125064"/>
                        <a:ext cx="8774420" cy="36765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p:nvPr>
        </p:nvSpPr>
        <p:spPr/>
        <p:txBody>
          <a:bodyPr/>
          <a:lstStyle/>
          <a:p>
            <a:r>
              <a:rPr lang="en-US" dirty="0" err="1">
                <a:latin typeface="Bookman Old Style"/>
                <a:cs typeface="Bookman Old Style"/>
              </a:rPr>
              <a:t>Qualis</a:t>
            </a:r>
            <a:r>
              <a:rPr lang="en-US" dirty="0">
                <a:latin typeface="Bookman Old Style"/>
                <a:cs typeface="Bookman Old Style"/>
              </a:rPr>
              <a:t> 2013-2016</a:t>
            </a:r>
            <a:endParaRPr lang="en-US" dirty="0"/>
          </a:p>
        </p:txBody>
      </p:sp>
    </p:spTree>
    <p:extLst>
      <p:ext uri="{BB962C8B-B14F-4D97-AF65-F5344CB8AC3E}">
        <p14:creationId xmlns:p14="http://schemas.microsoft.com/office/powerpoint/2010/main" val="37988720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err="1">
                <a:latin typeface="Bookman Old Style"/>
                <a:cs typeface="Bookman Old Style"/>
              </a:rPr>
              <a:t>Qualis</a:t>
            </a:r>
            <a:r>
              <a:rPr lang="en-US" dirty="0">
                <a:latin typeface="Bookman Old Style"/>
                <a:cs typeface="Bookman Old Style"/>
              </a:rPr>
              <a:t> 2013-2016</a:t>
            </a:r>
            <a:endParaRPr lang="en-US" dirty="0"/>
          </a:p>
        </p:txBody>
      </p:sp>
      <p:graphicFrame>
        <p:nvGraphicFramePr>
          <p:cNvPr id="6" name="Object 5"/>
          <p:cNvGraphicFramePr>
            <a:graphicFrameLocks noChangeAspect="1"/>
          </p:cNvGraphicFramePr>
          <p:nvPr>
            <p:extLst>
              <p:ext uri="{D42A27DB-BD31-4B8C-83A1-F6EECF244321}">
                <p14:modId xmlns:p14="http://schemas.microsoft.com/office/powerpoint/2010/main" val="4271153320"/>
              </p:ext>
            </p:extLst>
          </p:nvPr>
        </p:nvGraphicFramePr>
        <p:xfrm>
          <a:off x="48608" y="1727200"/>
          <a:ext cx="8907416" cy="4962968"/>
        </p:xfrm>
        <a:graphic>
          <a:graphicData uri="http://schemas.openxmlformats.org/presentationml/2006/ole">
            <mc:AlternateContent xmlns:mc="http://schemas.openxmlformats.org/markup-compatibility/2006">
              <mc:Choice xmlns:v="urn:schemas-microsoft-com:vml" Requires="v">
                <p:oleObj spid="_x0000_s5129" name="Document" r:id="rId4" imgW="6108475" imgH="3403475" progId="Word.Document.12">
                  <p:embed/>
                </p:oleObj>
              </mc:Choice>
              <mc:Fallback>
                <p:oleObj name="Document" r:id="rId4" imgW="6108475" imgH="3403475" progId="Word.Document.12">
                  <p:embed/>
                  <p:pic>
                    <p:nvPicPr>
                      <p:cNvPr id="0"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08" y="1727200"/>
                        <a:ext cx="8907416" cy="49629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374501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65</TotalTime>
  <Words>404</Words>
  <Application>Microsoft Office PowerPoint</Application>
  <PresentationFormat>Apresentação na tela (4:3)</PresentationFormat>
  <Paragraphs>49</Paragraphs>
  <Slides>14</Slides>
  <Notes>0</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de slides</vt:lpstr>
      </vt:variant>
      <vt:variant>
        <vt:i4>14</vt:i4>
      </vt:variant>
    </vt:vector>
  </HeadingPairs>
  <TitlesOfParts>
    <vt:vector size="16" baseType="lpstr">
      <vt:lpstr>Median</vt:lpstr>
      <vt:lpstr>Document</vt:lpstr>
      <vt:lpstr>Critério qualis 2013-2016</vt:lpstr>
      <vt:lpstr>Qualis 2010-2012</vt:lpstr>
      <vt:lpstr>Qualis 2010-2012</vt:lpstr>
      <vt:lpstr>Qualis 2013-2016</vt:lpstr>
      <vt:lpstr>Qualis 2013-2016</vt:lpstr>
      <vt:lpstr>Qualis 2013-2016</vt:lpstr>
      <vt:lpstr>Qualis 2013-2016</vt:lpstr>
      <vt:lpstr>Qualis 2013-2016</vt:lpstr>
      <vt:lpstr>Qualis 2013-2016</vt:lpstr>
      <vt:lpstr>Qualis 2013-2016</vt:lpstr>
      <vt:lpstr>Qualis 2013-2016</vt:lpstr>
      <vt:lpstr>Qualis 2010-2012 e 2013-2016</vt:lpstr>
      <vt:lpstr>Qualis 2010-2012 e 2013-2016</vt:lpstr>
      <vt:lpstr>Comissão de Avaliação</vt:lpstr>
    </vt:vector>
  </TitlesOfParts>
  <Company>UFSCar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Critério qualis 2013-2016</dc:title>
  <dc:creator>Ana Malfitano</dc:creator>
  <cp:lastModifiedBy>Simone Malfatti Ganade Ide - wifi - 172618</cp:lastModifiedBy>
  <cp:revision>10</cp:revision>
  <dcterms:created xsi:type="dcterms:W3CDTF">2015-08-08T12:06:35Z</dcterms:created>
  <dcterms:modified xsi:type="dcterms:W3CDTF">2015-08-14T19:01:20Z</dcterms:modified>
</cp:coreProperties>
</file>