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57" r:id="rId3"/>
    <p:sldId id="258" r:id="rId4"/>
    <p:sldId id="260" r:id="rId5"/>
    <p:sldId id="262" r:id="rId6"/>
    <p:sldId id="264" r:id="rId7"/>
    <p:sldId id="265" r:id="rId8"/>
    <p:sldId id="266" r:id="rId9"/>
    <p:sldId id="267" r:id="rId10"/>
    <p:sldId id="268" r:id="rId11"/>
    <p:sldId id="269" r:id="rId12"/>
    <p:sldId id="270" r:id="rId13"/>
    <p:sldId id="271" r:id="rId14"/>
    <p:sldId id="275" r:id="rId15"/>
    <p:sldId id="282" r:id="rId16"/>
    <p:sldId id="274" r:id="rId17"/>
    <p:sldId id="276" r:id="rId18"/>
    <p:sldId id="278" r:id="rId19"/>
    <p:sldId id="279" r:id="rId20"/>
    <p:sldId id="280" r:id="rId21"/>
    <p:sldId id="273" r:id="rId22"/>
    <p:sldId id="272" r:id="rId23"/>
    <p:sldId id="277" r:id="rId24"/>
    <p:sldId id="281" r:id="rId25"/>
    <p:sldId id="283" r:id="rId2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C7C75E-660A-4688-8EB2-A044D18BCED3}" type="datetimeFigureOut">
              <a:rPr lang="pt-BR" smtClean="0"/>
              <a:t>12/05/2014</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3DA48-378B-47F2-BAFB-FF5AB77360A6}"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5603" name="Rectangle 2"/>
          <p:cNvSpPr>
            <a:spLocks noChangeArrowheads="1"/>
          </p:cNvSpPr>
          <p:nvPr>
            <p:ph type="body" idx="1"/>
          </p:nvPr>
        </p:nvSpPr>
        <p:spPr>
          <a:xfrm>
            <a:off x="685800" y="4343400"/>
            <a:ext cx="5486400" cy="4114800"/>
          </a:xfrm>
          <a:noFill/>
          <a:ln/>
        </p:spPr>
        <p:txBody>
          <a:bodyPr wrap="none" anchor="ctr"/>
          <a:lstStyle/>
          <a:p>
            <a:endParaRPr lang="pt-B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6627" name="Rectangle 2"/>
          <p:cNvSpPr>
            <a:spLocks noChangeArrowheads="1"/>
          </p:cNvSpPr>
          <p:nvPr>
            <p:ph type="body" idx="1"/>
          </p:nvPr>
        </p:nvSpPr>
        <p:spPr>
          <a:xfrm>
            <a:off x="685800" y="4343400"/>
            <a:ext cx="5486400" cy="4114800"/>
          </a:xfrm>
          <a:noFill/>
          <a:ln/>
        </p:spPr>
        <p:txBody>
          <a:bodyPr wrap="none" anchor="ctr"/>
          <a:lstStyle/>
          <a:p>
            <a:endParaRPr lang="pt-B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p:cNvSpPr>
            <a:spLocks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27651" name="Rectangle 2"/>
          <p:cNvSpPr>
            <a:spLocks noChangeArrowheads="1"/>
          </p:cNvSpPr>
          <p:nvPr>
            <p:ph type="body" idx="1"/>
          </p:nvPr>
        </p:nvSpPr>
        <p:spPr>
          <a:xfrm>
            <a:off x="685800" y="4343400"/>
            <a:ext cx="5486400" cy="4114800"/>
          </a:xfrm>
          <a:noFill/>
          <a:ln/>
        </p:spPr>
        <p:txBody>
          <a:bodyPr wrap="none" anchor="ctr"/>
          <a:lstStyle/>
          <a:p>
            <a:endParaRPr lang="pt-B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8" name="Espaço Reservado para Data 27"/>
          <p:cNvSpPr>
            <a:spLocks noGrp="1"/>
          </p:cNvSpPr>
          <p:nvPr>
            <p:ph type="dt" sz="half" idx="10"/>
          </p:nvPr>
        </p:nvSpPr>
        <p:spPr/>
        <p:txBody>
          <a:bodyPr/>
          <a:lstStyle>
            <a:extLst/>
          </a:lstStyle>
          <a:p>
            <a:fld id="{0B138793-9DCB-4A31-8014-03143241380F}" type="datetimeFigureOut">
              <a:rPr lang="pt-BR" smtClean="0"/>
              <a:t>12/05/2014</a:t>
            </a:fld>
            <a:endParaRPr lang="pt-BR"/>
          </a:p>
        </p:txBody>
      </p:sp>
      <p:sp>
        <p:nvSpPr>
          <p:cNvPr id="17" name="Espaço Reservado para Rodapé 16"/>
          <p:cNvSpPr>
            <a:spLocks noGrp="1"/>
          </p:cNvSpPr>
          <p:nvPr>
            <p:ph type="ftr" sz="quarter" idx="11"/>
          </p:nvPr>
        </p:nvSpPr>
        <p:spPr/>
        <p:txBody>
          <a:bodyPr/>
          <a:lstStyle>
            <a:extLst/>
          </a:lstStyle>
          <a:p>
            <a:endParaRPr lang="pt-BR"/>
          </a:p>
        </p:txBody>
      </p:sp>
      <p:sp>
        <p:nvSpPr>
          <p:cNvPr id="29" name="Espaço Reservado para Número de Slide 28"/>
          <p:cNvSpPr>
            <a:spLocks noGrp="1"/>
          </p:cNvSpPr>
          <p:nvPr>
            <p:ph type="sldNum" sz="quarter" idx="12"/>
          </p:nvPr>
        </p:nvSpPr>
        <p:spPr/>
        <p:txBody>
          <a:bodyPr/>
          <a:lstStyle>
            <a:extLst/>
          </a:lstStyle>
          <a:p>
            <a:fld id="{F5F96E0B-6439-443D-80EA-88729DAFCC66}" type="slidenum">
              <a:rPr lang="pt-BR" smtClean="0"/>
              <a:t>‹nº›</a:t>
            </a:fld>
            <a:endParaRPr lang="pt-BR"/>
          </a:p>
        </p:txBody>
      </p:sp>
      <p:sp>
        <p:nvSpPr>
          <p:cNvPr id="32" name="Retângulo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tângulo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tângulo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tângulo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tângulo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ítulo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56" name="Retângulo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tângulo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tângulo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tângulo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0B138793-9DCB-4A31-8014-03143241380F}" type="datetimeFigureOut">
              <a:rPr lang="pt-BR" smtClean="0"/>
              <a:t>12/05/2014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F5F96E0B-6439-443D-80EA-88729DAFCC66}"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981200" cy="5851525"/>
          </a:xfrm>
        </p:spPr>
        <p:txBody>
          <a:bodyPr vert="eaVert" anchor="ct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0B138793-9DCB-4A31-8014-03143241380F}" type="datetimeFigureOut">
              <a:rPr lang="pt-BR" smtClean="0"/>
              <a:t>12/05/2014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F5F96E0B-6439-443D-80EA-88729DAFCC66}"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0B138793-9DCB-4A31-8014-03143241380F}" type="datetimeFigureOut">
              <a:rPr lang="pt-BR" smtClean="0"/>
              <a:t>12/05/2014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F5F96E0B-6439-443D-80EA-88729DAFCC66}"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14" name="Forma liv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a liv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a liv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a liv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a liv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a liv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a liv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a liv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a liv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a liv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a liv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a liv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a liv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a liv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a liv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ço Reservado para Texto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0B138793-9DCB-4A31-8014-03143241380F}" type="datetimeFigureOut">
              <a:rPr lang="pt-BR" smtClean="0"/>
              <a:t>12/05/2014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F5F96E0B-6439-443D-80EA-88729DAFCC66}" type="slidenum">
              <a:rPr lang="pt-BR" smtClean="0"/>
              <a:t>‹nº›</a:t>
            </a:fld>
            <a:endParaRPr lang="pt-BR"/>
          </a:p>
        </p:txBody>
      </p:sp>
      <p:sp>
        <p:nvSpPr>
          <p:cNvPr id="7" name="Retângulo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pt-BR" smtClean="0"/>
              <a:t>Clique para editar o estilo do título mestre</a:t>
            </a:r>
            <a:endParaRPr kumimoji="0" lang="en-US"/>
          </a:p>
        </p:txBody>
      </p:sp>
      <p:sp>
        <p:nvSpPr>
          <p:cNvPr id="8" name="Retângulo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tângulo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tângulo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ângulo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ângulo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2064"/>
            <a:ext cx="8229600" cy="91440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0B138793-9DCB-4A31-8014-03143241380F}" type="datetimeFigureOut">
              <a:rPr lang="pt-BR" smtClean="0"/>
              <a:t>12/05/2014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F5F96E0B-6439-443D-80EA-88729DAFCC66}"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5" name="Retângulo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504824" y="512064"/>
            <a:ext cx="7772400" cy="914400"/>
          </a:xfrm>
        </p:spPr>
        <p:txBody>
          <a:bodyPr anchor="t"/>
          <a:lstStyle>
            <a:lvl1pPr>
              <a:defRPr sz="400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0B138793-9DCB-4A31-8014-03143241380F}" type="datetimeFigureOut">
              <a:rPr lang="pt-BR" smtClean="0"/>
              <a:t>12/05/2014</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F5F96E0B-6439-443D-80EA-88729DAFCC66}" type="slidenum">
              <a:rPr lang="pt-BR" smtClean="0"/>
              <a:t>‹nº›</a:t>
            </a:fld>
            <a:endParaRPr lang="pt-BR"/>
          </a:p>
        </p:txBody>
      </p:sp>
      <p:sp>
        <p:nvSpPr>
          <p:cNvPr id="16" name="Retângulo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tângulo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tângulo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tângulo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tângulo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tângulo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tângulo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tângulo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tângulo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914400" y="512064"/>
            <a:ext cx="7772400" cy="914400"/>
          </a:xfrm>
        </p:spPr>
        <p:txBody>
          <a:bodyPr/>
          <a:lstStyle>
            <a:lvl1pPr>
              <a:defRPr sz="4000" cap="none" baseline="0"/>
            </a:lvl1pPr>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0B138793-9DCB-4A31-8014-03143241380F}" type="datetimeFigureOut">
              <a:rPr lang="pt-BR" smtClean="0"/>
              <a:t>12/05/2014</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F5F96E0B-6439-443D-80EA-88729DAFCC66}"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0B138793-9DCB-4A31-8014-03143241380F}" type="datetimeFigureOut">
              <a:rPr lang="pt-BR" smtClean="0"/>
              <a:t>12/05/2014</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F5F96E0B-6439-443D-80EA-88729DAFCC66}"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273050"/>
            <a:ext cx="8229600" cy="1162050"/>
          </a:xfrm>
        </p:spPr>
        <p:txBody>
          <a:bodyPr anchor="ctr"/>
          <a:lstStyle>
            <a:lvl1pPr algn="l">
              <a:buNone/>
              <a:defRPr sz="3600" b="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0B138793-9DCB-4A31-8014-03143241380F}" type="datetimeFigureOut">
              <a:rPr lang="pt-BR" smtClean="0"/>
              <a:t>12/05/2014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F5F96E0B-6439-443D-80EA-88729DAFCC66}"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8" name="Retângulo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ector reto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o 9"/>
          <p:cNvGrpSpPr/>
          <p:nvPr/>
        </p:nvGrpSpPr>
        <p:grpSpPr>
          <a:xfrm rot="5400000">
            <a:off x="8514581" y="1219200"/>
            <a:ext cx="132763" cy="128466"/>
            <a:chOff x="6668087" y="1297746"/>
            <a:chExt cx="161840" cy="156602"/>
          </a:xfrm>
        </p:grpSpPr>
        <p:cxnSp>
          <p:nvCxnSpPr>
            <p:cNvPr id="15" name="Conector reto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ector reto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ector reto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ítulo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pt-BR" smtClean="0"/>
              <a:t>Clique no ícone para adicionar uma imagem</a:t>
            </a:r>
            <a:endParaRPr kumimoji="0" lang="en-US"/>
          </a:p>
        </p:txBody>
      </p:sp>
      <p:sp>
        <p:nvSpPr>
          <p:cNvPr id="4" name="Espaço Reservado para Texto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grpSp>
        <p:nvGrpSpPr>
          <p:cNvPr id="14" name="Grupo 13"/>
          <p:cNvGrpSpPr/>
          <p:nvPr/>
        </p:nvGrpSpPr>
        <p:grpSpPr>
          <a:xfrm rot="5400000">
            <a:off x="8666981" y="1371600"/>
            <a:ext cx="132763" cy="128466"/>
            <a:chOff x="6668087" y="1297746"/>
            <a:chExt cx="161840" cy="156602"/>
          </a:xfrm>
        </p:grpSpPr>
        <p:cxnSp>
          <p:nvCxnSpPr>
            <p:cNvPr id="11" name="Conector reto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ector reto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ector reto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o 17"/>
          <p:cNvGrpSpPr/>
          <p:nvPr/>
        </p:nvGrpSpPr>
        <p:grpSpPr>
          <a:xfrm rot="5400000">
            <a:off x="8320088" y="1474763"/>
            <a:ext cx="132763" cy="128466"/>
            <a:chOff x="6668087" y="1297746"/>
            <a:chExt cx="161840" cy="156602"/>
          </a:xfrm>
        </p:grpSpPr>
        <p:cxnSp>
          <p:nvCxnSpPr>
            <p:cNvPr id="19" name="Conector reto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ector reto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ector reto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ço Reservado para Data 4"/>
          <p:cNvSpPr>
            <a:spLocks noGrp="1"/>
          </p:cNvSpPr>
          <p:nvPr>
            <p:ph type="dt" sz="half" idx="10"/>
          </p:nvPr>
        </p:nvSpPr>
        <p:spPr>
          <a:xfrm>
            <a:off x="6477000" y="55499"/>
            <a:ext cx="2133600" cy="365125"/>
          </a:xfrm>
        </p:spPr>
        <p:txBody>
          <a:bodyPr/>
          <a:lstStyle>
            <a:extLst/>
          </a:lstStyle>
          <a:p>
            <a:fld id="{0B138793-9DCB-4A31-8014-03143241380F}" type="datetimeFigureOut">
              <a:rPr lang="pt-BR" smtClean="0"/>
              <a:t>12/05/2014</a:t>
            </a:fld>
            <a:endParaRPr lang="pt-BR"/>
          </a:p>
        </p:txBody>
      </p:sp>
      <p:sp>
        <p:nvSpPr>
          <p:cNvPr id="6" name="Espaço Reservado para Rodapé 5"/>
          <p:cNvSpPr>
            <a:spLocks noGrp="1"/>
          </p:cNvSpPr>
          <p:nvPr>
            <p:ph type="ftr" sz="quarter" idx="11"/>
          </p:nvPr>
        </p:nvSpPr>
        <p:spPr>
          <a:xfrm>
            <a:off x="914400" y="55499"/>
            <a:ext cx="5562600" cy="365125"/>
          </a:xfrm>
        </p:spPr>
        <p:txBody>
          <a:bodyPr/>
          <a:lstStyle>
            <a:extLst/>
          </a:lstStyle>
          <a:p>
            <a:endParaRPr lang="pt-BR"/>
          </a:p>
        </p:txBody>
      </p:sp>
      <p:sp>
        <p:nvSpPr>
          <p:cNvPr id="7" name="Espaço Reservado para Número de Slide 6"/>
          <p:cNvSpPr>
            <a:spLocks noGrp="1"/>
          </p:cNvSpPr>
          <p:nvPr>
            <p:ph type="sldNum" sz="quarter" idx="12"/>
          </p:nvPr>
        </p:nvSpPr>
        <p:spPr>
          <a:xfrm>
            <a:off x="8610600" y="55499"/>
            <a:ext cx="457200" cy="365125"/>
          </a:xfrm>
        </p:spPr>
        <p:txBody>
          <a:bodyPr/>
          <a:lstStyle>
            <a:extLst/>
          </a:lstStyle>
          <a:p>
            <a:fld id="{F5F96E0B-6439-443D-80EA-88729DAFCC66}"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tângulo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tângulo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tângulo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tângulo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ângulo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ângulo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tângulo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tângulo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tângulo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ço Reservado para Título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B138793-9DCB-4A31-8014-03143241380F}" type="datetimeFigureOut">
              <a:rPr lang="pt-BR" smtClean="0"/>
              <a:t>12/05/2014</a:t>
            </a:fld>
            <a:endParaRPr lang="pt-BR"/>
          </a:p>
        </p:txBody>
      </p:sp>
      <p:sp>
        <p:nvSpPr>
          <p:cNvPr id="3" name="Espaço Reservado para Rodapé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pt-BR"/>
          </a:p>
        </p:txBody>
      </p:sp>
      <p:sp>
        <p:nvSpPr>
          <p:cNvPr id="23" name="Espaço Reservado para Número de Slid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5F96E0B-6439-443D-80EA-88729DAFCC66}" type="slidenum">
              <a:rPr lang="pt-BR" smtClean="0"/>
              <a:t>‹nº›</a:t>
            </a:fld>
            <a:endParaRPr lang="pt-B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coord@sae.unicamp.br" TargetMode="External"/><Relationship Id="rId2" Type="http://schemas.openxmlformats.org/officeDocument/2006/relationships/hyperlink" Target="http://www.sae.unicamp.br/blog/calouros/index.php?option=com_content&amp;view=article&amp;id=26:carta-de-boas-vindas&amp;catid=8:artigos&amp;Itemid=64" TargetMode="External"/><Relationship Id="rId1" Type="http://schemas.openxmlformats.org/officeDocument/2006/relationships/slideLayout" Target="../slideLayouts/slideLayout2.xml"/><Relationship Id="rId4" Type="http://schemas.openxmlformats.org/officeDocument/2006/relationships/hyperlink" Target="http://www.unicamp.br/tci"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www.sae.unicamp.br/blog/calouros/index.php?option=com_content&amp;view=article&amp;id=25:kit-calouro-2014&amp;catid=8:artigos&amp;Itemid=63"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ae.unicamp.br/blog/calouros/index.php?option=com_content&amp;view=article&amp;id=32:2014-02-18-13-13-04&amp;catid=4:home&amp;Itemid=7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ae.unicamp.br/blog/calouros/index.php?option=com_content&amp;view=article&amp;id=31:o-ingresso-na-universidade-2014-teste&amp;catid=4:home&amp;Itemid=8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914400" y="0"/>
            <a:ext cx="8229600" cy="1426464"/>
          </a:xfrm>
        </p:spPr>
        <p:txBody>
          <a:bodyPr/>
          <a:lstStyle/>
          <a:p>
            <a:pPr algn="ctr"/>
            <a:r>
              <a:rPr lang="pt-BR" sz="3600" b="1" dirty="0" smtClean="0">
                <a:effectLst>
                  <a:outerShdw blurRad="38100" dist="38100" dir="2700000" algn="tl">
                    <a:srgbClr val="000000">
                      <a:alpha val="43137"/>
                    </a:srgbClr>
                  </a:outerShdw>
                </a:effectLst>
              </a:rPr>
              <a:t>Vestibular UNICAMP</a:t>
            </a:r>
            <a:endParaRPr lang="pt-BR" sz="3600" b="1" dirty="0">
              <a:effectLst>
                <a:outerShdw blurRad="38100" dist="38100" dir="2700000" algn="tl">
                  <a:srgbClr val="000000">
                    <a:alpha val="43137"/>
                  </a:srgbClr>
                </a:outerShdw>
              </a:effectLst>
            </a:endParaRPr>
          </a:p>
        </p:txBody>
      </p:sp>
      <p:sp>
        <p:nvSpPr>
          <p:cNvPr id="5" name="Espaço Reservado para Conteúdo 4"/>
          <p:cNvSpPr>
            <a:spLocks noGrp="1"/>
          </p:cNvSpPr>
          <p:nvPr>
            <p:ph idx="1"/>
          </p:nvPr>
        </p:nvSpPr>
        <p:spPr>
          <a:xfrm>
            <a:off x="971600" y="1412776"/>
            <a:ext cx="7715200" cy="5445224"/>
          </a:xfrm>
        </p:spPr>
        <p:txBody>
          <a:bodyPr>
            <a:normAutofit/>
          </a:bodyPr>
          <a:lstStyle/>
          <a:p>
            <a:r>
              <a:rPr lang="pt-BR" b="1" dirty="0" smtClean="0"/>
              <a:t>Calendário Vestibular Unicamp 2015</a:t>
            </a:r>
          </a:p>
          <a:p>
            <a:r>
              <a:rPr lang="pt-BR" b="1" dirty="0" smtClean="0"/>
              <a:t>Inscrições e Pagamento da Taxa de Inscrição</a:t>
            </a:r>
          </a:p>
          <a:p>
            <a:r>
              <a:rPr lang="pt-BR" b="1" dirty="0" smtClean="0"/>
              <a:t>11/agosto </a:t>
            </a:r>
            <a:r>
              <a:rPr lang="pt-BR" b="1" dirty="0" smtClean="0"/>
              <a:t>a </a:t>
            </a:r>
            <a:r>
              <a:rPr lang="pt-BR" b="1" dirty="0" smtClean="0"/>
              <a:t>11/setembro/2014</a:t>
            </a:r>
            <a:endParaRPr lang="pt-BR" b="1" dirty="0" smtClean="0"/>
          </a:p>
          <a:p>
            <a:r>
              <a:rPr lang="pt-BR" b="1" dirty="0" smtClean="0"/>
              <a:t>Provas de Habilidades Específicas de Música</a:t>
            </a:r>
          </a:p>
          <a:p>
            <a:r>
              <a:rPr lang="pt-BR" b="1" dirty="0" smtClean="0"/>
              <a:t>25 a </a:t>
            </a:r>
            <a:r>
              <a:rPr lang="pt-BR" b="1" dirty="0" smtClean="0"/>
              <a:t>29/setembro/2014</a:t>
            </a:r>
            <a:endParaRPr lang="pt-BR" b="1" dirty="0" smtClean="0"/>
          </a:p>
          <a:p>
            <a:r>
              <a:rPr lang="pt-BR" b="1" dirty="0" smtClean="0"/>
              <a:t>1ª fase</a:t>
            </a:r>
          </a:p>
          <a:p>
            <a:r>
              <a:rPr lang="pt-BR" b="1" dirty="0" smtClean="0"/>
              <a:t>23/novembro/2014</a:t>
            </a:r>
            <a:endParaRPr lang="pt-BR" b="1" dirty="0" smtClean="0"/>
          </a:p>
        </p:txBody>
      </p:sp>
      <p:pic>
        <p:nvPicPr>
          <p:cNvPr id="23554" name="Picture 2" descr="Página Inicial"/>
          <p:cNvPicPr>
            <a:picLocks noChangeAspect="1" noChangeArrowheads="1"/>
          </p:cNvPicPr>
          <p:nvPr/>
        </p:nvPicPr>
        <p:blipFill>
          <a:blip r:embed="rId2" cstate="print"/>
          <a:srcRect/>
          <a:stretch>
            <a:fillRect/>
          </a:stretch>
        </p:blipFill>
        <p:spPr bwMode="auto">
          <a:xfrm>
            <a:off x="6804248" y="764704"/>
            <a:ext cx="2189038" cy="576064"/>
          </a:xfrm>
          <a:prstGeom prst="rect">
            <a:avLst/>
          </a:prstGeom>
          <a:noFill/>
        </p:spPr>
      </p:pic>
      <p:pic>
        <p:nvPicPr>
          <p:cNvPr id="8" name="Picture 4"/>
          <p:cNvPicPr>
            <a:picLocks noChangeAspect="1" noChangeArrowheads="1"/>
          </p:cNvPicPr>
          <p:nvPr/>
        </p:nvPicPr>
        <p:blipFill>
          <a:blip r:embed="rId3" cstate="print"/>
          <a:srcRect/>
          <a:stretch>
            <a:fillRect/>
          </a:stretch>
        </p:blipFill>
        <p:spPr bwMode="auto">
          <a:xfrm>
            <a:off x="323528" y="0"/>
            <a:ext cx="1692907" cy="1268760"/>
          </a:xfrm>
          <a:prstGeom prst="rect">
            <a:avLst/>
          </a:prstGeom>
          <a:noFill/>
          <a:ln w="9525">
            <a:noFill/>
            <a:round/>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260648"/>
            <a:ext cx="7772400" cy="1165816"/>
          </a:xfrm>
        </p:spPr>
        <p:txBody>
          <a:bodyPr/>
          <a:lstStyle/>
          <a:p>
            <a:pPr algn="r"/>
            <a:r>
              <a:rPr lang="pt-BR" sz="3200" b="1" dirty="0" smtClean="0"/>
              <a:t>Quem recebe a isenção está inscrito automaticamente no Vestibular Unicamp?</a:t>
            </a:r>
            <a:endParaRPr lang="pt-BR" sz="3200" dirty="0"/>
          </a:p>
        </p:txBody>
      </p:sp>
      <p:sp>
        <p:nvSpPr>
          <p:cNvPr id="3" name="Espaço Reservado para Conteúdo 2"/>
          <p:cNvSpPr>
            <a:spLocks noGrp="1"/>
          </p:cNvSpPr>
          <p:nvPr>
            <p:ph idx="1"/>
          </p:nvPr>
        </p:nvSpPr>
        <p:spPr>
          <a:xfrm>
            <a:off x="914400" y="1783560"/>
            <a:ext cx="7772400" cy="4741784"/>
          </a:xfrm>
        </p:spPr>
        <p:txBody>
          <a:bodyPr>
            <a:normAutofit fontScale="85000" lnSpcReduction="20000"/>
          </a:bodyPr>
          <a:lstStyle/>
          <a:p>
            <a:pPr>
              <a:buNone/>
            </a:pPr>
            <a:r>
              <a:rPr lang="pt-BR" sz="3500" b="1" dirty="0" smtClean="0"/>
              <a:t>Não</a:t>
            </a:r>
            <a:r>
              <a:rPr lang="pt-BR" sz="3500" b="1" dirty="0" smtClean="0"/>
              <a:t>. </a:t>
            </a:r>
            <a:endParaRPr lang="pt-BR" sz="3500" b="1" dirty="0" smtClean="0"/>
          </a:p>
          <a:p>
            <a:pPr>
              <a:buNone/>
            </a:pPr>
            <a:endParaRPr lang="pt-BR" dirty="0" smtClean="0"/>
          </a:p>
          <a:p>
            <a:pPr algn="just">
              <a:buNone/>
            </a:pPr>
            <a:r>
              <a:rPr lang="pt-BR" dirty="0" smtClean="0"/>
              <a:t>     Os </a:t>
            </a:r>
            <a:r>
              <a:rPr lang="pt-BR" dirty="0" smtClean="0"/>
              <a:t>candidatos beneficiados com a isenção só não precisam pagar a taxa de inscrição, mas precisam preencher o formulário de inscrição (para isentos) disponível na página da </a:t>
            </a:r>
            <a:r>
              <a:rPr lang="pt-BR" dirty="0" err="1" smtClean="0"/>
              <a:t>Comvest</a:t>
            </a:r>
            <a:r>
              <a:rPr lang="pt-BR" dirty="0" smtClean="0"/>
              <a:t> para efetivar a inscrição no Vestibular Unicamp</a:t>
            </a:r>
            <a:r>
              <a:rPr lang="pt-BR" dirty="0" smtClean="0"/>
              <a:t>.</a:t>
            </a:r>
          </a:p>
          <a:p>
            <a:pPr algn="just">
              <a:buNone/>
            </a:pPr>
            <a:r>
              <a:rPr lang="pt-BR" dirty="0" smtClean="0"/>
              <a:t> </a:t>
            </a:r>
            <a:r>
              <a:rPr lang="pt-BR" dirty="0" smtClean="0"/>
              <a:t>    </a:t>
            </a:r>
          </a:p>
          <a:p>
            <a:pPr algn="just">
              <a:buNone/>
            </a:pPr>
            <a:r>
              <a:rPr lang="pt-BR" dirty="0" smtClean="0"/>
              <a:t> </a:t>
            </a:r>
            <a:r>
              <a:rPr lang="pt-BR" dirty="0" smtClean="0"/>
              <a:t>    </a:t>
            </a:r>
            <a:r>
              <a:rPr lang="pt-BR" b="1" dirty="0" smtClean="0"/>
              <a:t>Aqueles </a:t>
            </a:r>
            <a:r>
              <a:rPr lang="pt-BR" b="1" dirty="0" smtClean="0"/>
              <a:t>que não se inscreverem para o Vestibular através do formulário eletrônico não são considerados candidatos, ainda que tenham sido contemplados com a isenção</a:t>
            </a:r>
            <a:r>
              <a:rPr lang="pt-BR" dirty="0" smtClean="0"/>
              <a:t>. </a:t>
            </a:r>
            <a:endParaRPr lang="pt-BR" dirty="0"/>
          </a:p>
        </p:txBody>
      </p:sp>
      <p:pic>
        <p:nvPicPr>
          <p:cNvPr id="4" name="Picture 2"/>
          <p:cNvPicPr>
            <a:picLocks noChangeAspect="1" noChangeArrowheads="1"/>
          </p:cNvPicPr>
          <p:nvPr/>
        </p:nvPicPr>
        <p:blipFill>
          <a:blip r:embed="rId2" cstate="print"/>
          <a:srcRect/>
          <a:stretch>
            <a:fillRect/>
          </a:stretch>
        </p:blipFill>
        <p:spPr bwMode="auto">
          <a:xfrm>
            <a:off x="0" y="0"/>
            <a:ext cx="1619672" cy="1213873"/>
          </a:xfrm>
          <a:prstGeom prst="rect">
            <a:avLst/>
          </a:prstGeom>
          <a:noFill/>
          <a:ln w="9525">
            <a:noFill/>
            <a:round/>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496944" cy="1237824"/>
          </a:xfrm>
        </p:spPr>
        <p:txBody>
          <a:bodyPr/>
          <a:lstStyle/>
          <a:p>
            <a:pPr algn="ctr"/>
            <a:r>
              <a:rPr lang="pt-BR" sz="2800" b="1" dirty="0" smtClean="0"/>
              <a:t>PAAIS - </a:t>
            </a:r>
            <a:r>
              <a:rPr lang="pt-BR" sz="2800" b="1" dirty="0" smtClean="0"/>
              <a:t>Programa </a:t>
            </a:r>
            <a:r>
              <a:rPr lang="pt-BR" sz="2800" b="1" dirty="0" smtClean="0"/>
              <a:t>de Ação Afirmativa e Inclusão </a:t>
            </a:r>
            <a:r>
              <a:rPr lang="pt-BR" sz="2800" b="1" dirty="0" smtClean="0"/>
              <a:t>Social. </a:t>
            </a:r>
            <a:r>
              <a:rPr lang="pt-BR" sz="2800" b="1" dirty="0" smtClean="0"/>
              <a:t/>
            </a:r>
            <a:br>
              <a:rPr lang="pt-BR" sz="2800" b="1" dirty="0" smtClean="0"/>
            </a:br>
            <a:endParaRPr lang="pt-BR" sz="2800" b="1" dirty="0"/>
          </a:p>
        </p:txBody>
      </p:sp>
      <p:sp>
        <p:nvSpPr>
          <p:cNvPr id="3" name="Espaço Reservado para Conteúdo 2"/>
          <p:cNvSpPr>
            <a:spLocks noGrp="1"/>
          </p:cNvSpPr>
          <p:nvPr>
            <p:ph idx="1"/>
          </p:nvPr>
        </p:nvSpPr>
        <p:spPr>
          <a:xfrm>
            <a:off x="914400" y="1052736"/>
            <a:ext cx="7772400" cy="5616624"/>
          </a:xfrm>
        </p:spPr>
        <p:txBody>
          <a:bodyPr>
            <a:normAutofit fontScale="92500" lnSpcReduction="10000"/>
          </a:bodyPr>
          <a:lstStyle/>
          <a:p>
            <a:pPr algn="just"/>
            <a:r>
              <a:rPr lang="pt-BR" b="1" dirty="0" smtClean="0"/>
              <a:t>O PAAIS </a:t>
            </a:r>
            <a:r>
              <a:rPr lang="pt-BR" dirty="0" smtClean="0"/>
              <a:t>é o primeiro programa de ação afirmativa sem cotas implantado em uma universidade brasileira. </a:t>
            </a:r>
            <a:endParaRPr lang="pt-BR" dirty="0" smtClean="0"/>
          </a:p>
          <a:p>
            <a:pPr algn="just"/>
            <a:endParaRPr lang="pt-BR" dirty="0" smtClean="0"/>
          </a:p>
          <a:p>
            <a:pPr algn="just"/>
            <a:r>
              <a:rPr lang="pt-BR" dirty="0" smtClean="0"/>
              <a:t>Instituído </a:t>
            </a:r>
            <a:r>
              <a:rPr lang="pt-BR" dirty="0" smtClean="0"/>
              <a:t>em 2004, após aprovação no Conselho Universitário da Unicamp, o PAAIS visa estimular o ingresso de estudantes da rede pública na Unicamp ao mesmo tempo que estimula a diversidade étnica e cultural. </a:t>
            </a:r>
            <a:endParaRPr lang="pt-BR" dirty="0" smtClean="0"/>
          </a:p>
          <a:p>
            <a:pPr algn="just"/>
            <a:endParaRPr lang="pt-BR" dirty="0" smtClean="0"/>
          </a:p>
          <a:p>
            <a:pPr algn="just"/>
            <a:r>
              <a:rPr lang="pt-BR" b="1" dirty="0" smtClean="0"/>
              <a:t>O </a:t>
            </a:r>
            <a:r>
              <a:rPr lang="pt-BR" b="1" dirty="0" smtClean="0"/>
              <a:t>aspecto mais importante do PAAIS é a adição de pontos à nota final dos candidatos no vestibular. </a:t>
            </a:r>
          </a:p>
          <a:p>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pPr algn="r"/>
            <a:r>
              <a:rPr lang="pt-BR" b="1" dirty="0" smtClean="0"/>
              <a:t>Quem pode </a:t>
            </a:r>
            <a:r>
              <a:rPr lang="pt-BR" b="1" dirty="0" smtClean="0"/>
              <a:t>participar ?</a:t>
            </a:r>
            <a:endParaRPr lang="pt-BR" dirty="0"/>
          </a:p>
        </p:txBody>
      </p:sp>
      <p:sp>
        <p:nvSpPr>
          <p:cNvPr id="5" name="Espaço Reservado para Conteúdo 4"/>
          <p:cNvSpPr>
            <a:spLocks noGrp="1"/>
          </p:cNvSpPr>
          <p:nvPr>
            <p:ph idx="1"/>
          </p:nvPr>
        </p:nvSpPr>
        <p:spPr>
          <a:xfrm>
            <a:off x="914400" y="1556792"/>
            <a:ext cx="7772400" cy="4798768"/>
          </a:xfrm>
        </p:spPr>
        <p:txBody>
          <a:bodyPr>
            <a:normAutofit fontScale="92500" lnSpcReduction="20000"/>
          </a:bodyPr>
          <a:lstStyle/>
          <a:p>
            <a:pPr algn="just"/>
            <a:r>
              <a:rPr lang="pt-BR" dirty="0" smtClean="0"/>
              <a:t/>
            </a:r>
            <a:br>
              <a:rPr lang="pt-BR" dirty="0" smtClean="0"/>
            </a:br>
            <a:r>
              <a:rPr lang="pt-BR" b="1" dirty="0" smtClean="0"/>
              <a:t>Todos os estudantes que tenham cursado o ensino médio integralmente em escolas da rede pública brasileira de ensino</a:t>
            </a:r>
            <a:r>
              <a:rPr lang="pt-BR" dirty="0" smtClean="0"/>
              <a:t>.</a:t>
            </a:r>
          </a:p>
          <a:p>
            <a:pPr algn="just"/>
            <a:endParaRPr lang="pt-BR" dirty="0" smtClean="0"/>
          </a:p>
          <a:p>
            <a:pPr algn="just"/>
            <a:r>
              <a:rPr lang="pt-BR" dirty="0" smtClean="0"/>
              <a:t> </a:t>
            </a:r>
            <a:r>
              <a:rPr lang="pt-BR" dirty="0" smtClean="0"/>
              <a:t>São consideradas escolas públicas apenas aquelas mantidas pela administração municipal, estadual ou federal. </a:t>
            </a:r>
            <a:endParaRPr lang="pt-BR" dirty="0" smtClean="0"/>
          </a:p>
          <a:p>
            <a:pPr algn="just">
              <a:buNone/>
            </a:pPr>
            <a:endParaRPr lang="pt-BR" dirty="0" smtClean="0"/>
          </a:p>
          <a:p>
            <a:pPr algn="just"/>
            <a:r>
              <a:rPr lang="pt-BR" dirty="0" smtClean="0"/>
              <a:t>A </a:t>
            </a:r>
            <a:r>
              <a:rPr lang="pt-BR" dirty="0" smtClean="0"/>
              <a:t>participação no programa é opcional e deve ser indicada no formulário de inscrição no vestibular. </a:t>
            </a:r>
            <a:endParaRPr lang="pt-BR" dirty="0"/>
          </a:p>
        </p:txBody>
      </p:sp>
      <p:pic>
        <p:nvPicPr>
          <p:cNvPr id="6" name="Picture 2"/>
          <p:cNvPicPr>
            <a:picLocks noChangeAspect="1" noChangeArrowheads="1"/>
          </p:cNvPicPr>
          <p:nvPr/>
        </p:nvPicPr>
        <p:blipFill>
          <a:blip r:embed="rId2" cstate="print"/>
          <a:srcRect/>
          <a:stretch>
            <a:fillRect/>
          </a:stretch>
        </p:blipFill>
        <p:spPr bwMode="auto">
          <a:xfrm>
            <a:off x="0" y="0"/>
            <a:ext cx="1835696" cy="1375773"/>
          </a:xfrm>
          <a:prstGeom prst="rect">
            <a:avLst/>
          </a:prstGeom>
          <a:noFill/>
          <a:ln w="9525">
            <a:noFill/>
            <a:round/>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Como </a:t>
            </a:r>
            <a:r>
              <a:rPr lang="pt-BR" b="1" dirty="0" smtClean="0"/>
              <a:t>funciona ?</a:t>
            </a:r>
            <a:endParaRPr lang="pt-BR" dirty="0"/>
          </a:p>
        </p:txBody>
      </p:sp>
      <p:sp>
        <p:nvSpPr>
          <p:cNvPr id="3" name="Espaço Reservado para Conteúdo 2"/>
          <p:cNvSpPr>
            <a:spLocks noGrp="1"/>
          </p:cNvSpPr>
          <p:nvPr>
            <p:ph idx="1"/>
          </p:nvPr>
        </p:nvSpPr>
        <p:spPr/>
        <p:txBody>
          <a:bodyPr>
            <a:normAutofit fontScale="92500" lnSpcReduction="10000"/>
          </a:bodyPr>
          <a:lstStyle/>
          <a:p>
            <a:pPr algn="just"/>
            <a:r>
              <a:rPr lang="pt-BR" dirty="0" smtClean="0"/>
              <a:t/>
            </a:r>
            <a:br>
              <a:rPr lang="pt-BR" dirty="0" smtClean="0"/>
            </a:br>
            <a:r>
              <a:rPr lang="pt-BR" dirty="0" smtClean="0"/>
              <a:t>Os estudantes que optarem pelo PAAIS na inscrição para o vestibular receberão automaticamente </a:t>
            </a:r>
            <a:r>
              <a:rPr lang="pt-BR" b="1" dirty="0" smtClean="0"/>
              <a:t>60</a:t>
            </a:r>
            <a:r>
              <a:rPr lang="pt-BR" dirty="0" smtClean="0"/>
              <a:t> pontos a mais na nota final, ou seja, após a segunda fase</a:t>
            </a:r>
            <a:r>
              <a:rPr lang="pt-BR" dirty="0" smtClean="0"/>
              <a:t>.</a:t>
            </a:r>
          </a:p>
          <a:p>
            <a:pPr algn="just"/>
            <a:endParaRPr lang="pt-BR" dirty="0" smtClean="0"/>
          </a:p>
          <a:p>
            <a:pPr algn="just"/>
            <a:r>
              <a:rPr lang="pt-BR" dirty="0" smtClean="0"/>
              <a:t> </a:t>
            </a:r>
            <a:r>
              <a:rPr lang="pt-BR" dirty="0" smtClean="0"/>
              <a:t>Candidatos </a:t>
            </a:r>
            <a:r>
              <a:rPr lang="pt-BR" b="1" dirty="0" smtClean="0"/>
              <a:t>autodeclarados pretos, pardos ou indígenas </a:t>
            </a:r>
            <a:r>
              <a:rPr lang="pt-BR" dirty="0" smtClean="0"/>
              <a:t>que tenham cursado o ensino médio em escolas públicas terão, além dos 60 pontos adicionais, mais </a:t>
            </a:r>
            <a:r>
              <a:rPr lang="pt-BR" b="1" dirty="0" smtClean="0"/>
              <a:t>20 pontos </a:t>
            </a:r>
            <a:r>
              <a:rPr lang="pt-BR" dirty="0" smtClean="0"/>
              <a:t>acrescidos à nota </a:t>
            </a:r>
            <a:r>
              <a:rPr lang="pt-BR" dirty="0" smtClean="0"/>
              <a:t>final.</a:t>
            </a:r>
            <a:endParaRPr lang="pt-BR" dirty="0" smtClean="0"/>
          </a:p>
          <a:p>
            <a:endParaRPr lang="pt-BR" dirty="0"/>
          </a:p>
        </p:txBody>
      </p:sp>
      <p:pic>
        <p:nvPicPr>
          <p:cNvPr id="4" name="Picture 2"/>
          <p:cNvPicPr>
            <a:picLocks noChangeAspect="1" noChangeArrowheads="1"/>
          </p:cNvPicPr>
          <p:nvPr/>
        </p:nvPicPr>
        <p:blipFill>
          <a:blip r:embed="rId2" cstate="print"/>
          <a:srcRect/>
          <a:stretch>
            <a:fillRect/>
          </a:stretch>
        </p:blipFill>
        <p:spPr bwMode="auto">
          <a:xfrm>
            <a:off x="0" y="0"/>
            <a:ext cx="1835696" cy="1375773"/>
          </a:xfrm>
          <a:prstGeom prst="rect">
            <a:avLst/>
          </a:prstGeom>
          <a:noFill/>
          <a:ln w="9525">
            <a:noFill/>
            <a:round/>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pt-BR" dirty="0" smtClean="0"/>
              <a:t>TROTE DA CIDADANIA !!!</a:t>
            </a:r>
            <a:endParaRPr lang="pt-BR" dirty="0"/>
          </a:p>
        </p:txBody>
      </p:sp>
      <p:sp>
        <p:nvSpPr>
          <p:cNvPr id="3" name="Espaço Reservado para Conteúdo 2"/>
          <p:cNvSpPr>
            <a:spLocks noGrp="1"/>
          </p:cNvSpPr>
          <p:nvPr>
            <p:ph idx="1"/>
          </p:nvPr>
        </p:nvSpPr>
        <p:spPr>
          <a:xfrm>
            <a:off x="914400" y="1988840"/>
            <a:ext cx="7772400" cy="4366720"/>
          </a:xfrm>
        </p:spPr>
        <p:txBody>
          <a:bodyPr/>
          <a:lstStyle/>
          <a:p>
            <a:r>
              <a:rPr lang="pt-BR" b="1" dirty="0" smtClean="0"/>
              <a:t>Semana de Recepção </a:t>
            </a:r>
            <a:endParaRPr lang="pt-BR" b="1" dirty="0"/>
          </a:p>
        </p:txBody>
      </p:sp>
      <p:pic>
        <p:nvPicPr>
          <p:cNvPr id="4" name="Picture 2"/>
          <p:cNvPicPr>
            <a:picLocks noChangeAspect="1" noChangeArrowheads="1"/>
          </p:cNvPicPr>
          <p:nvPr/>
        </p:nvPicPr>
        <p:blipFill>
          <a:blip r:embed="rId2" cstate="print"/>
          <a:srcRect/>
          <a:stretch>
            <a:fillRect/>
          </a:stretch>
        </p:blipFill>
        <p:spPr bwMode="auto">
          <a:xfrm>
            <a:off x="0" y="0"/>
            <a:ext cx="2173310" cy="1628800"/>
          </a:xfrm>
          <a:prstGeom prst="rect">
            <a:avLst/>
          </a:prstGeom>
          <a:noFill/>
          <a:ln w="9525">
            <a:noFill/>
            <a:round/>
            <a:headEnd/>
            <a:tailEnd/>
          </a:ln>
        </p:spPr>
      </p:pic>
      <p:pic>
        <p:nvPicPr>
          <p:cNvPr id="46082" name="Picture 2" descr="Trote Da Cidadania"/>
          <p:cNvPicPr>
            <a:picLocks noChangeAspect="1" noChangeArrowheads="1"/>
          </p:cNvPicPr>
          <p:nvPr/>
        </p:nvPicPr>
        <p:blipFill>
          <a:blip r:embed="rId3" cstate="print"/>
          <a:srcRect/>
          <a:stretch>
            <a:fillRect/>
          </a:stretch>
        </p:blipFill>
        <p:spPr bwMode="auto">
          <a:xfrm>
            <a:off x="3995936" y="4365104"/>
            <a:ext cx="2376264" cy="225405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Quarta feira</a:t>
            </a:r>
            <a:endParaRPr lang="pt-BR" dirty="0"/>
          </a:p>
        </p:txBody>
      </p:sp>
      <p:sp>
        <p:nvSpPr>
          <p:cNvPr id="3" name="Espaço Reservado para Conteúdo 2"/>
          <p:cNvSpPr>
            <a:spLocks noGrp="1"/>
          </p:cNvSpPr>
          <p:nvPr>
            <p:ph idx="1"/>
          </p:nvPr>
        </p:nvSpPr>
        <p:spPr/>
        <p:txBody>
          <a:bodyPr>
            <a:normAutofit fontScale="77500" lnSpcReduction="20000"/>
          </a:bodyPr>
          <a:lstStyle/>
          <a:p>
            <a:pPr algn="just"/>
            <a:r>
              <a:rPr lang="pt-BR" b="1" dirty="0" smtClean="0"/>
              <a:t>Cursos do dia: Educação Física Integral, Educação Física Noturno, Engenharia Elétrica Integral, Engenharia Elétrica Noturno, Geografia Integral, Geografia Noturno, Geologia Integral, Ciência da Computação, Engenharia da Computação, </a:t>
            </a:r>
            <a:r>
              <a:rPr lang="pt-BR" b="1" dirty="0" smtClean="0"/>
              <a:t>Estatística.</a:t>
            </a:r>
          </a:p>
          <a:p>
            <a:pPr algn="just"/>
            <a:r>
              <a:rPr lang="pt-BR" b="1" dirty="0" smtClean="0"/>
              <a:t> </a:t>
            </a:r>
            <a:r>
              <a:rPr lang="pt-BR" dirty="0" smtClean="0"/>
              <a:t/>
            </a:r>
            <a:br>
              <a:rPr lang="pt-BR" dirty="0" smtClean="0"/>
            </a:br>
            <a:r>
              <a:rPr lang="pt-BR" dirty="0" smtClean="0"/>
              <a:t>Esse é o dia da Cultura da Sustentabilidade. Como os demais dias do evento, as atividades se iniciarão às 9h com uma palestra sobre o tema do dia. Após isto, está marcada uma oficina de reciclagem, em que será mostrado como podemos separar o lixo, reutilizar alguns materiais e outras informações interessantes. Após uma pausa para o almoço, visitaremos algumas instituições e cooperativas de reciclagem e encerraremos o dia, após uma conscientização, com uma atividade às 17h. </a:t>
            </a:r>
            <a:endParaRPr lang="pt-B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0"/>
            <a:ext cx="7772400" cy="1426464"/>
          </a:xfrm>
        </p:spPr>
        <p:txBody>
          <a:bodyPr/>
          <a:lstStyle/>
          <a:p>
            <a:pPr algn="ctr"/>
            <a:r>
              <a:rPr lang="pt-BR" sz="3600" b="1" dirty="0" smtClean="0">
                <a:hlinkClick r:id="rId2"/>
              </a:rPr>
              <a:t>Carta de Boas Vindas </a:t>
            </a:r>
            <a:r>
              <a:rPr lang="pt-BR" b="1" dirty="0" smtClean="0"/>
              <a:t/>
            </a:r>
            <a:br>
              <a:rPr lang="pt-BR" b="1" dirty="0" smtClean="0"/>
            </a:br>
            <a:endParaRPr lang="pt-BR" dirty="0"/>
          </a:p>
        </p:txBody>
      </p:sp>
      <p:sp>
        <p:nvSpPr>
          <p:cNvPr id="3" name="Espaço Reservado para Conteúdo 2"/>
          <p:cNvSpPr>
            <a:spLocks noGrp="1"/>
          </p:cNvSpPr>
          <p:nvPr>
            <p:ph idx="1"/>
          </p:nvPr>
        </p:nvSpPr>
        <p:spPr>
          <a:xfrm>
            <a:off x="914400" y="764704"/>
            <a:ext cx="7772400" cy="5590856"/>
          </a:xfrm>
        </p:spPr>
        <p:txBody>
          <a:bodyPr>
            <a:normAutofit fontScale="25000" lnSpcReduction="20000"/>
          </a:bodyPr>
          <a:lstStyle/>
          <a:p>
            <a:endParaRPr lang="pt-BR" dirty="0" smtClean="0"/>
          </a:p>
          <a:p>
            <a:r>
              <a:rPr lang="pt-BR" b="1" dirty="0" smtClean="0"/>
              <a:t>Cidade Universitária “Zeferino Vaz”, fevereiro de 2014</a:t>
            </a:r>
          </a:p>
          <a:p>
            <a:r>
              <a:rPr lang="pt-BR" b="1" dirty="0" smtClean="0"/>
              <a:t/>
            </a:r>
            <a:br>
              <a:rPr lang="pt-BR" b="1" dirty="0" smtClean="0"/>
            </a:br>
            <a:endParaRPr lang="pt-BR" b="1" dirty="0" smtClean="0"/>
          </a:p>
          <a:p>
            <a:r>
              <a:rPr lang="pt-BR" b="1" dirty="0" smtClean="0"/>
              <a:t> </a:t>
            </a:r>
            <a:r>
              <a:rPr lang="pt-BR" sz="4000" b="1" dirty="0" smtClean="0"/>
              <a:t>Caro(a</a:t>
            </a:r>
            <a:r>
              <a:rPr lang="pt-BR" sz="4000" b="1" dirty="0" smtClean="0"/>
              <a:t>) Aluno(a) 2014, </a:t>
            </a:r>
          </a:p>
          <a:p>
            <a:r>
              <a:rPr lang="pt-BR" sz="4000" b="1" dirty="0" smtClean="0"/>
              <a:t>Seja bem-vindo(a) à Unicamp!</a:t>
            </a:r>
          </a:p>
          <a:p>
            <a:r>
              <a:rPr lang="pt-BR" sz="4000" b="1" dirty="0" smtClean="0"/>
              <a:t>Você está ingressando em uma das melhores Universidades do Brasil e da América Latina. Em nome da Pró-Reitoria de Graduação (PRG) e do Serviço de Apoio ao Estudante (SAE), gostaríamos de cumprimentá-lo(a) por essa importante conquista e de convidá-lo(a) a participar das atividades que nossa comunidade acadêmica preparou especialmente para receber os calouros de 2014.</a:t>
            </a:r>
          </a:p>
          <a:p>
            <a:r>
              <a:rPr lang="pt-BR" sz="4000" b="1" dirty="0" smtClean="0"/>
              <a:t>As atividades terão inicio no dia da confirmação da matrícula. Além de tirar sua "primeira foto na Unicamp", você poderá almoçar pela primeira vez no Restaurante Universitário (RU) na companhia de parentes, amigos, futuros colegas de curso e alunos veteranos.</a:t>
            </a:r>
          </a:p>
          <a:p>
            <a:r>
              <a:rPr lang="pt-BR" sz="4000" b="1" dirty="0" smtClean="0"/>
              <a:t>Ressaltamos que a Unicamp não promove nenhum evento de recepção aos calouros fora dos seus campi em Campinas, Limeira e Piracicaba. Portanto recomendamos que você participe apenas das atividades oficiais de boas-vindas planejadas por sua unidade ou pela Universidade.</a:t>
            </a:r>
          </a:p>
          <a:p>
            <a:r>
              <a:rPr lang="pt-BR" sz="4000" b="1" dirty="0" smtClean="0"/>
              <a:t>Queremos também alertá-lo(a) que práticas como pintura sobre o corpo, corte de cabelo, pedágios e outras atividades constrangedoras ou de risco, são proibidas no Estado de São Paulo pela Lei Estadual nº 10.454 de 20/12/1999 e reiteradas pelo Conselho Universitário da Unicamp através da Deliberação </a:t>
            </a:r>
            <a:r>
              <a:rPr lang="pt-BR" sz="4000" b="1" dirty="0" err="1" smtClean="0"/>
              <a:t>Consu</a:t>
            </a:r>
            <a:r>
              <a:rPr lang="pt-BR" sz="4000" b="1" dirty="0" smtClean="0"/>
              <a:t>-A11/99. O Trote violento é vetado dentro e fora da Unicamp e sua prática pode gerar sanções acadêmicas. Aproveitamos a oportunidade para dar algumas informações de seu interesse:</a:t>
            </a:r>
          </a:p>
          <a:p>
            <a:r>
              <a:rPr lang="pt-BR" sz="4000" b="1" dirty="0" smtClean="0"/>
              <a:t> </a:t>
            </a:r>
          </a:p>
          <a:p>
            <a:r>
              <a:rPr lang="pt-BR" sz="4000" b="1" dirty="0" smtClean="0"/>
              <a:t>1. Qualquer situação de constrangimento poderá ser comunicada diretamente ao Coordenador (a) de seu Curso de Graduação ou à Diretoria de sua Faculdade ou Instituto. Informe-se sobre a localização desses órgãos na sua unidade.</a:t>
            </a:r>
          </a:p>
          <a:p>
            <a:r>
              <a:rPr lang="pt-BR" sz="4000" b="1" dirty="0" smtClean="0"/>
              <a:t>2. O Serviço de Apoio ao Estudante (SAE) coloca à disposição o Disk Trote para denunciar abusos: (19) 3521-1449. Se você estiver em ramal interno basta ligar 1-1449. Qualquer comunicação poderá ser feita diretamente à coordenação do SAE através do e-mail: </a:t>
            </a:r>
            <a:r>
              <a:rPr lang="pt-BR" sz="4000" b="1" dirty="0" smtClean="0">
                <a:hlinkClick r:id="rId3"/>
              </a:rPr>
              <a:t>coord@sae.unicamp.br</a:t>
            </a:r>
            <a:endParaRPr lang="pt-BR" sz="4000" b="1" dirty="0" smtClean="0"/>
          </a:p>
          <a:p>
            <a:r>
              <a:rPr lang="pt-BR" sz="4000" b="1" dirty="0" smtClean="0"/>
              <a:t>Por outro lado, a Universidade apoia iniciativas construtivas como a do Trote da Cidadania pelo Consumo Consciente, organizada por alunos veteranos </a:t>
            </a:r>
          </a:p>
          <a:p>
            <a:r>
              <a:rPr lang="pt-BR" sz="4000" b="1" dirty="0" smtClean="0">
                <a:hlinkClick r:id="rId4"/>
              </a:rPr>
              <a:t>Clique aqui para visitar o site do Trote da Cidadania</a:t>
            </a:r>
            <a:endParaRPr lang="pt-BR" sz="4000" b="1" dirty="0" smtClean="0"/>
          </a:p>
          <a:p>
            <a:r>
              <a:rPr lang="pt-BR" sz="4000" b="1" dirty="0" smtClean="0"/>
              <a:t>Mais uma vez seja bem-vindo(a) á Unicamp! A PRG, o SAE e toda a comunidade acadêmica estarão ao seu lado para que você alcance os seus objetivos e viva em nossa Universidade um intenso período de </a:t>
            </a:r>
            <a:r>
              <a:rPr lang="pt-BR" sz="4000" b="1" dirty="0" smtClean="0"/>
              <a:t>crescimento </a:t>
            </a:r>
            <a:r>
              <a:rPr lang="pt-BR" sz="4000" b="1" dirty="0" smtClean="0"/>
              <a:t>e aprendizado. </a:t>
            </a:r>
          </a:p>
          <a:p>
            <a:r>
              <a:rPr lang="pt-BR" b="1" dirty="0" smtClean="0"/>
              <a:t> </a:t>
            </a:r>
          </a:p>
          <a:p>
            <a:r>
              <a:rPr lang="pt-BR" b="1" dirty="0" smtClean="0"/>
              <a:t>Aluno(a) da Unicamp, valorize a sua Universidade</a:t>
            </a:r>
            <a:r>
              <a:rPr lang="pt-BR" b="1" dirty="0" smtClean="0"/>
              <a:t>!</a:t>
            </a:r>
            <a:r>
              <a:rPr lang="pt-BR" b="1" dirty="0" smtClean="0"/>
              <a:t> </a:t>
            </a:r>
          </a:p>
          <a:p>
            <a:r>
              <a:rPr lang="pt-BR" b="1" dirty="0" smtClean="0"/>
              <a:t> </a:t>
            </a:r>
          </a:p>
          <a:p>
            <a:r>
              <a:rPr lang="pt-BR" b="1" dirty="0" smtClean="0"/>
              <a:t>Prof. Dr. Luís Alberto Magna - Pró-Reitor de Graduação</a:t>
            </a:r>
          </a:p>
          <a:p>
            <a:r>
              <a:rPr lang="pt-BR" dirty="0" smtClean="0"/>
              <a:t>Prof. Dr. José Ricardo Figueiredo - Coordenador do SAE</a:t>
            </a:r>
          </a:p>
          <a:p>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188640"/>
            <a:ext cx="7772400" cy="1237824"/>
          </a:xfrm>
        </p:spPr>
        <p:txBody>
          <a:bodyPr/>
          <a:lstStyle/>
          <a:p>
            <a:pPr algn="ctr"/>
            <a:r>
              <a:rPr lang="pt-BR" sz="3600" b="1" dirty="0" smtClean="0">
                <a:hlinkClick r:id="rId2"/>
              </a:rPr>
              <a:t>Kit Calouro 2014 </a:t>
            </a:r>
            <a:r>
              <a:rPr lang="pt-BR" b="1" dirty="0" smtClean="0"/>
              <a:t/>
            </a:r>
            <a:br>
              <a:rPr lang="pt-BR" b="1" dirty="0" smtClean="0"/>
            </a:br>
            <a:endParaRPr lang="pt-BR" dirty="0"/>
          </a:p>
        </p:txBody>
      </p:sp>
      <p:sp>
        <p:nvSpPr>
          <p:cNvPr id="3" name="Espaço Reservado para Conteúdo 2"/>
          <p:cNvSpPr>
            <a:spLocks noGrp="1"/>
          </p:cNvSpPr>
          <p:nvPr>
            <p:ph idx="1"/>
          </p:nvPr>
        </p:nvSpPr>
        <p:spPr>
          <a:xfrm>
            <a:off x="914400" y="1124744"/>
            <a:ext cx="7772400" cy="5230816"/>
          </a:xfrm>
        </p:spPr>
        <p:txBody>
          <a:bodyPr>
            <a:normAutofit fontScale="62500" lnSpcReduction="20000"/>
          </a:bodyPr>
          <a:lstStyle/>
          <a:p>
            <a:pPr algn="just"/>
            <a:r>
              <a:rPr lang="pt-BR" dirty="0" smtClean="0"/>
              <a:t>Nas</a:t>
            </a:r>
            <a:r>
              <a:rPr lang="pt-BR" b="1" dirty="0" smtClean="0"/>
              <a:t> Duas primeiras chamadas</a:t>
            </a:r>
            <a:r>
              <a:rPr lang="pt-BR" dirty="0" smtClean="0"/>
              <a:t>, o calouro recebe um kit contendo:</a:t>
            </a:r>
          </a:p>
          <a:p>
            <a:pPr algn="just"/>
            <a:r>
              <a:rPr lang="pt-BR" dirty="0" smtClean="0"/>
              <a:t>Carta de Boas- Vindas</a:t>
            </a:r>
          </a:p>
          <a:p>
            <a:pPr algn="just"/>
            <a:r>
              <a:rPr lang="pt-BR" dirty="0" smtClean="0"/>
              <a:t>Folder com as atividades do dia da confirmação da matrícula</a:t>
            </a:r>
          </a:p>
          <a:p>
            <a:pPr algn="just"/>
            <a:r>
              <a:rPr lang="pt-BR" dirty="0" smtClean="0"/>
              <a:t>Convite para a Palestra De braços </a:t>
            </a:r>
            <a:r>
              <a:rPr lang="pt-BR" dirty="0" smtClean="0"/>
              <a:t>abertos</a:t>
            </a:r>
          </a:p>
          <a:p>
            <a:pPr algn="just">
              <a:buNone/>
            </a:pPr>
            <a:endParaRPr lang="pt-BR" dirty="0" smtClean="0"/>
          </a:p>
          <a:p>
            <a:pPr algn="just"/>
            <a:r>
              <a:rPr lang="pt-BR" dirty="0" smtClean="0"/>
              <a:t>Na</a:t>
            </a:r>
            <a:r>
              <a:rPr lang="pt-BR" b="1" dirty="0" smtClean="0"/>
              <a:t> Confirmação da Matrícula</a:t>
            </a:r>
            <a:r>
              <a:rPr lang="pt-BR" dirty="0" smtClean="0"/>
              <a:t>, o calouro recebe um kit contendo o seguinte material promocional:</a:t>
            </a:r>
          </a:p>
          <a:p>
            <a:pPr algn="just"/>
            <a:r>
              <a:rPr lang="pt-BR" dirty="0" smtClean="0"/>
              <a:t>Carta de Boas-Vindas</a:t>
            </a:r>
          </a:p>
          <a:p>
            <a:pPr algn="just"/>
            <a:r>
              <a:rPr lang="pt-BR" dirty="0" smtClean="0"/>
              <a:t>Folders Institucionais</a:t>
            </a:r>
          </a:p>
          <a:p>
            <a:pPr algn="just"/>
            <a:r>
              <a:rPr lang="pt-BR" dirty="0" smtClean="0"/>
              <a:t>Camiseta temática dos calouros de 2014</a:t>
            </a:r>
          </a:p>
          <a:p>
            <a:pPr algn="just"/>
            <a:r>
              <a:rPr lang="pt-BR" dirty="0" smtClean="0"/>
              <a:t>Livreto do calouro</a:t>
            </a:r>
          </a:p>
          <a:p>
            <a:pPr algn="just"/>
            <a:r>
              <a:rPr lang="pt-BR" dirty="0" smtClean="0"/>
              <a:t>Lápis SAE</a:t>
            </a:r>
          </a:p>
          <a:p>
            <a:pPr algn="just"/>
            <a:r>
              <a:rPr lang="pt-BR" dirty="0" smtClean="0"/>
              <a:t>Bloquinho de anotações</a:t>
            </a:r>
          </a:p>
          <a:p>
            <a:pPr algn="just"/>
            <a:r>
              <a:rPr lang="pt-BR" dirty="0" smtClean="0"/>
              <a:t>Vale-foto (sua primeira foto na Unicamp)</a:t>
            </a:r>
          </a:p>
          <a:p>
            <a:pPr algn="just"/>
            <a:r>
              <a:rPr lang="pt-BR" dirty="0" smtClean="0"/>
              <a:t>Vale-almoço para o restaurante universitário (vale-lanche para FCA, FT e FOP)</a:t>
            </a:r>
          </a:p>
          <a:p>
            <a:endParaRPr lang="pt-B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0"/>
            <a:ext cx="7772400" cy="1426464"/>
          </a:xfrm>
        </p:spPr>
        <p:txBody>
          <a:bodyPr/>
          <a:lstStyle/>
          <a:p>
            <a:pPr algn="ctr"/>
            <a:r>
              <a:rPr lang="pt-BR" sz="3200" b="1" dirty="0" smtClean="0">
                <a:hlinkClick r:id="rId2"/>
              </a:rPr>
              <a:t>Orientação Educacional </a:t>
            </a:r>
            <a:r>
              <a:rPr lang="pt-BR" sz="3200" b="1" dirty="0" smtClean="0"/>
              <a:t/>
            </a:r>
            <a:br>
              <a:rPr lang="pt-BR" sz="3200" b="1" dirty="0" smtClean="0"/>
            </a:br>
            <a:endParaRPr lang="pt-BR" sz="3200" dirty="0"/>
          </a:p>
        </p:txBody>
      </p:sp>
      <p:sp>
        <p:nvSpPr>
          <p:cNvPr id="3" name="Espaço Reservado para Conteúdo 2"/>
          <p:cNvSpPr>
            <a:spLocks noGrp="1"/>
          </p:cNvSpPr>
          <p:nvPr>
            <p:ph idx="1"/>
          </p:nvPr>
        </p:nvSpPr>
        <p:spPr>
          <a:xfrm>
            <a:off x="914400" y="1052736"/>
            <a:ext cx="7772400" cy="5616624"/>
          </a:xfrm>
        </p:spPr>
        <p:txBody>
          <a:bodyPr/>
          <a:lstStyle/>
          <a:p>
            <a:pPr algn="just"/>
            <a:r>
              <a:rPr lang="pt-BR" dirty="0" smtClean="0"/>
              <a:t>A Orientação Educacional tem como objetivo principal assessorar o estudante no que diz respeito a sua </a:t>
            </a:r>
            <a:r>
              <a:rPr lang="pt-BR" b="1" dirty="0" smtClean="0"/>
              <a:t>vida acadêmica</a:t>
            </a:r>
            <a:r>
              <a:rPr lang="pt-BR" dirty="0" smtClean="0"/>
              <a:t>, promovendo </a:t>
            </a:r>
            <a:r>
              <a:rPr lang="pt-BR" b="1" dirty="0" smtClean="0"/>
              <a:t>atividades</a:t>
            </a:r>
            <a:r>
              <a:rPr lang="pt-BR" dirty="0" smtClean="0"/>
              <a:t> que o auxiliem na busca por informações e soluções em questões relativas ao </a:t>
            </a:r>
            <a:r>
              <a:rPr lang="pt-BR" b="1" dirty="0" smtClean="0"/>
              <a:t>andamento do curso</a:t>
            </a:r>
            <a:r>
              <a:rPr lang="pt-BR" dirty="0" smtClean="0"/>
              <a:t>, </a:t>
            </a:r>
            <a:r>
              <a:rPr lang="pt-BR" b="1" dirty="0" smtClean="0"/>
              <a:t>suas escolhas</a:t>
            </a:r>
            <a:r>
              <a:rPr lang="pt-BR" dirty="0" smtClean="0"/>
              <a:t> e o </a:t>
            </a:r>
            <a:r>
              <a:rPr lang="pt-BR" b="1" dirty="0" smtClean="0"/>
              <a:t>planejamento de estudos </a:t>
            </a:r>
            <a:r>
              <a:rPr lang="pt-BR" dirty="0" smtClean="0"/>
              <a:t>e</a:t>
            </a:r>
            <a:r>
              <a:rPr lang="pt-BR" b="1" dirty="0" smtClean="0"/>
              <a:t> carreira</a:t>
            </a:r>
            <a:r>
              <a:rPr lang="pt-BR" dirty="0" smtClean="0"/>
              <a:t>.</a:t>
            </a:r>
          </a:p>
          <a:p>
            <a:pPr algn="just">
              <a:buNone/>
            </a:pPr>
            <a:endParaRPr lang="pt-BR" dirty="0" smtClean="0"/>
          </a:p>
          <a:p>
            <a:pPr algn="just"/>
            <a:r>
              <a:rPr lang="pt-BR" dirty="0" smtClean="0"/>
              <a:t>O serviço conta, atualmente, com uma profissional da área de Pedagogia e uma estagiária.</a:t>
            </a:r>
          </a:p>
          <a:p>
            <a:pPr algn="just"/>
            <a:endParaRPr lang="pt-B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pic>
        <p:nvPicPr>
          <p:cNvPr id="4" name="Espaço Reservado para Conteúdo 3" descr="http://www.sae.unicamp.br/blog/calouros/images/stories/oe1.png"/>
          <p:cNvPicPr>
            <a:picLocks noGrp="1"/>
          </p:cNvPicPr>
          <p:nvPr>
            <p:ph idx="1"/>
          </p:nvPr>
        </p:nvPicPr>
        <p:blipFill>
          <a:blip r:embed="rId2" cstate="print"/>
          <a:srcRect/>
          <a:stretch>
            <a:fillRect/>
          </a:stretch>
        </p:blipFill>
        <p:spPr bwMode="auto">
          <a:xfrm>
            <a:off x="1331640" y="404664"/>
            <a:ext cx="7056784" cy="2808312"/>
          </a:xfrm>
          <a:prstGeom prst="rect">
            <a:avLst/>
          </a:prstGeom>
          <a:noFill/>
          <a:ln w="9525">
            <a:noFill/>
            <a:miter lim="800000"/>
            <a:headEnd/>
            <a:tailEnd/>
          </a:ln>
        </p:spPr>
      </p:pic>
      <p:pic>
        <p:nvPicPr>
          <p:cNvPr id="5" name="Imagem 4" descr="http://www.sae.unicamp.br/blog/calouros/images/stories/oe2.jpg"/>
          <p:cNvPicPr/>
          <p:nvPr/>
        </p:nvPicPr>
        <p:blipFill>
          <a:blip r:embed="rId3" cstate="print"/>
          <a:srcRect/>
          <a:stretch>
            <a:fillRect/>
          </a:stretch>
        </p:blipFill>
        <p:spPr bwMode="auto">
          <a:xfrm>
            <a:off x="1403648" y="3645024"/>
            <a:ext cx="7151216" cy="29661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effectLst>
                  <a:outerShdw blurRad="38100" dist="38100" dir="2700000" algn="tl">
                    <a:srgbClr val="000000">
                      <a:alpha val="43137"/>
                    </a:srgbClr>
                  </a:outerShdw>
                </a:effectLst>
              </a:rPr>
              <a:t>Vestibular UNICAMP</a:t>
            </a:r>
            <a:endParaRPr lang="pt-BR" dirty="0"/>
          </a:p>
        </p:txBody>
      </p:sp>
      <p:sp>
        <p:nvSpPr>
          <p:cNvPr id="3" name="Espaço Reservado para Conteúdo 2"/>
          <p:cNvSpPr>
            <a:spLocks noGrp="1"/>
          </p:cNvSpPr>
          <p:nvPr>
            <p:ph idx="1"/>
          </p:nvPr>
        </p:nvSpPr>
        <p:spPr>
          <a:xfrm>
            <a:off x="914400" y="1340768"/>
            <a:ext cx="7772400" cy="5517232"/>
          </a:xfrm>
        </p:spPr>
        <p:txBody>
          <a:bodyPr>
            <a:normAutofit fontScale="70000" lnSpcReduction="20000"/>
          </a:bodyPr>
          <a:lstStyle/>
          <a:p>
            <a:r>
              <a:rPr lang="pt-BR" b="1" u="sng" dirty="0" smtClean="0"/>
              <a:t>2ª fase</a:t>
            </a:r>
          </a:p>
          <a:p>
            <a:r>
              <a:rPr lang="pt-BR" b="1" dirty="0" smtClean="0"/>
              <a:t>11, 12 e </a:t>
            </a:r>
            <a:r>
              <a:rPr lang="pt-BR" b="1" dirty="0" smtClean="0"/>
              <a:t>13/janeiro/2015</a:t>
            </a:r>
            <a:endParaRPr lang="pt-BR" b="1" dirty="0" smtClean="0"/>
          </a:p>
          <a:p>
            <a:r>
              <a:rPr lang="pt-BR" b="1" dirty="0" smtClean="0"/>
              <a:t>Provas </a:t>
            </a:r>
            <a:r>
              <a:rPr lang="pt-BR" b="1" dirty="0" smtClean="0"/>
              <a:t>de Habilidades Específicas</a:t>
            </a:r>
          </a:p>
          <a:p>
            <a:r>
              <a:rPr lang="pt-BR" b="1" dirty="0" smtClean="0"/>
              <a:t>19 a 22/1/2015</a:t>
            </a:r>
          </a:p>
          <a:p>
            <a:r>
              <a:rPr lang="pt-BR" b="1" dirty="0" smtClean="0"/>
              <a:t>Divulgação da chamada para matrícula virtual</a:t>
            </a:r>
          </a:p>
          <a:p>
            <a:r>
              <a:rPr lang="pt-BR" b="1" dirty="0" smtClean="0"/>
              <a:t>2/2/2015</a:t>
            </a:r>
          </a:p>
          <a:p>
            <a:r>
              <a:rPr lang="pt-BR" b="1" dirty="0" smtClean="0"/>
              <a:t>Matrícula virtual</a:t>
            </a:r>
          </a:p>
          <a:p>
            <a:r>
              <a:rPr lang="pt-BR" b="1" dirty="0" smtClean="0"/>
              <a:t>3 e 4/2/2015</a:t>
            </a:r>
          </a:p>
          <a:p>
            <a:r>
              <a:rPr lang="pt-BR" b="1" dirty="0" smtClean="0"/>
              <a:t>Divulgação da 1ª chamada para matrícula presencial</a:t>
            </a:r>
          </a:p>
          <a:p>
            <a:r>
              <a:rPr lang="pt-BR" b="1" dirty="0" smtClean="0"/>
              <a:t>6/2/2015</a:t>
            </a:r>
          </a:p>
          <a:p>
            <a:r>
              <a:rPr lang="pt-BR" b="1" dirty="0" smtClean="0"/>
              <a:t>Matrícula da 1ª chamada</a:t>
            </a:r>
          </a:p>
          <a:p>
            <a:r>
              <a:rPr lang="pt-BR" b="1" dirty="0" smtClean="0"/>
              <a:t>11/2/2015</a:t>
            </a:r>
          </a:p>
          <a:p>
            <a:r>
              <a:rPr lang="pt-BR" b="1" dirty="0" smtClean="0"/>
              <a:t>Início das Aulas</a:t>
            </a:r>
          </a:p>
          <a:p>
            <a:r>
              <a:rPr lang="pt-BR" b="1" u="sng" dirty="0" smtClean="0"/>
              <a:t>25/2/2015</a:t>
            </a:r>
          </a:p>
          <a:p>
            <a:r>
              <a:rPr lang="pt-BR" b="1" dirty="0" smtClean="0"/>
              <a:t>http</a:t>
            </a:r>
            <a:r>
              <a:rPr lang="pt-BR" b="1" dirty="0" smtClean="0"/>
              <a:t>://</a:t>
            </a:r>
            <a:r>
              <a:rPr lang="pt-BR" b="1" dirty="0" smtClean="0"/>
              <a:t>www.comvest.unicamp.br/vest2015/divulga_calendario</a:t>
            </a:r>
            <a:endParaRPr lang="pt-BR" dirty="0" smtClean="0"/>
          </a:p>
          <a:p>
            <a:endParaRPr lang="pt-BR" dirty="0" smtClean="0"/>
          </a:p>
          <a:p>
            <a:endParaRPr lang="pt-BR" dirty="0"/>
          </a:p>
        </p:txBody>
      </p:sp>
      <p:pic>
        <p:nvPicPr>
          <p:cNvPr id="4" name="Picture 4"/>
          <p:cNvPicPr>
            <a:picLocks noChangeAspect="1" noChangeArrowheads="1"/>
          </p:cNvPicPr>
          <p:nvPr/>
        </p:nvPicPr>
        <p:blipFill>
          <a:blip r:embed="rId2" cstate="print"/>
          <a:srcRect/>
          <a:stretch>
            <a:fillRect/>
          </a:stretch>
        </p:blipFill>
        <p:spPr bwMode="auto">
          <a:xfrm>
            <a:off x="323528" y="0"/>
            <a:ext cx="1692907" cy="1268760"/>
          </a:xfrm>
          <a:prstGeom prst="rect">
            <a:avLst/>
          </a:prstGeom>
          <a:noFill/>
          <a:ln w="9525">
            <a:noFill/>
            <a:round/>
            <a:headEnd/>
            <a:tailEnd/>
          </a:ln>
        </p:spPr>
      </p:pic>
      <p:pic>
        <p:nvPicPr>
          <p:cNvPr id="5" name="Picture 2" descr="Página Inicial"/>
          <p:cNvPicPr>
            <a:picLocks noChangeAspect="1" noChangeArrowheads="1"/>
          </p:cNvPicPr>
          <p:nvPr/>
        </p:nvPicPr>
        <p:blipFill>
          <a:blip r:embed="rId3" cstate="print"/>
          <a:srcRect/>
          <a:stretch>
            <a:fillRect/>
          </a:stretch>
        </p:blipFill>
        <p:spPr bwMode="auto">
          <a:xfrm>
            <a:off x="6954962" y="692696"/>
            <a:ext cx="2189038" cy="576064"/>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a:p>
        </p:txBody>
      </p:sp>
      <p:pic>
        <p:nvPicPr>
          <p:cNvPr id="49154" name="Picture 2" descr="http://www.sae.unicamp.br/blog/calouros/images/stories/alunoaa2014.jpg"/>
          <p:cNvPicPr>
            <a:picLocks noChangeAspect="1" noChangeArrowheads="1"/>
          </p:cNvPicPr>
          <p:nvPr/>
        </p:nvPicPr>
        <p:blipFill>
          <a:blip r:embed="rId2" cstate="print"/>
          <a:srcRect/>
          <a:stretch>
            <a:fillRect/>
          </a:stretch>
        </p:blipFill>
        <p:spPr bwMode="auto">
          <a:xfrm>
            <a:off x="2364210" y="0"/>
            <a:ext cx="5215023" cy="6858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 Vida no Campus Universitário</a:t>
            </a:r>
            <a:endParaRPr lang="pt-BR" dirty="0"/>
          </a:p>
        </p:txBody>
      </p:sp>
      <p:pic>
        <p:nvPicPr>
          <p:cNvPr id="48130" name="Picture 2" descr="La Tarumba. 20 de Maio na Sala 5/6 da FEF."/>
          <p:cNvPicPr>
            <a:picLocks noChangeAspect="1" noChangeArrowheads="1"/>
          </p:cNvPicPr>
          <p:nvPr/>
        </p:nvPicPr>
        <p:blipFill>
          <a:blip r:embed="rId2" cstate="print"/>
          <a:srcRect/>
          <a:stretch>
            <a:fillRect/>
          </a:stretch>
        </p:blipFill>
        <p:spPr bwMode="auto">
          <a:xfrm>
            <a:off x="899592" y="1772816"/>
            <a:ext cx="2481064" cy="2481064"/>
          </a:xfrm>
          <a:prstGeom prst="rect">
            <a:avLst/>
          </a:prstGeom>
          <a:noFill/>
        </p:spPr>
      </p:pic>
      <p:pic>
        <p:nvPicPr>
          <p:cNvPr id="5" name="Espaço Reservado para Conteúdo 4" descr="Íntimo"/>
          <p:cNvPicPr>
            <a:picLocks noGrp="1"/>
          </p:cNvPicPr>
          <p:nvPr>
            <p:ph idx="1"/>
          </p:nvPr>
        </p:nvPicPr>
        <p:blipFill>
          <a:blip r:embed="rId3" cstate="print"/>
          <a:srcRect/>
          <a:stretch>
            <a:fillRect/>
          </a:stretch>
        </p:blipFill>
        <p:spPr bwMode="auto">
          <a:xfrm>
            <a:off x="3707904" y="2924944"/>
            <a:ext cx="2540000" cy="2540000"/>
          </a:xfrm>
          <a:prstGeom prst="rect">
            <a:avLst/>
          </a:prstGeom>
          <a:noFill/>
          <a:ln w="9525">
            <a:noFill/>
            <a:miter lim="800000"/>
            <a:headEnd/>
            <a:tailEnd/>
          </a:ln>
        </p:spPr>
      </p:pic>
      <p:pic>
        <p:nvPicPr>
          <p:cNvPr id="6" name="Imagem 5" descr="XVI Festival Interno da FEF. 26 de Junho"/>
          <p:cNvPicPr/>
          <p:nvPr/>
        </p:nvPicPr>
        <p:blipFill>
          <a:blip r:embed="rId4" cstate="print"/>
          <a:srcRect/>
          <a:stretch>
            <a:fillRect/>
          </a:stretch>
        </p:blipFill>
        <p:spPr bwMode="auto">
          <a:xfrm>
            <a:off x="6588224" y="4005064"/>
            <a:ext cx="2409056" cy="23370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0"/>
            <a:ext cx="7772400" cy="908720"/>
          </a:xfrm>
        </p:spPr>
        <p:txBody>
          <a:bodyPr/>
          <a:lstStyle/>
          <a:p>
            <a:pPr algn="ctr"/>
            <a:r>
              <a:rPr lang="pt-BR" dirty="0" smtClean="0"/>
              <a:t>Guias + Informações úteis do campus.</a:t>
            </a:r>
            <a:endParaRPr lang="pt-BR" dirty="0"/>
          </a:p>
        </p:txBody>
      </p:sp>
      <p:sp>
        <p:nvSpPr>
          <p:cNvPr id="3" name="Espaço Reservado para Conteúdo 2"/>
          <p:cNvSpPr>
            <a:spLocks noGrp="1"/>
          </p:cNvSpPr>
          <p:nvPr>
            <p:ph idx="1"/>
          </p:nvPr>
        </p:nvSpPr>
        <p:spPr/>
        <p:txBody>
          <a:bodyPr/>
          <a:lstStyle/>
          <a:p>
            <a:endParaRPr lang="pt-BR"/>
          </a:p>
        </p:txBody>
      </p:sp>
      <p:pic>
        <p:nvPicPr>
          <p:cNvPr id="26626" name="Picture 2" descr="http://www.sae.unicamp.br/blog/calouros/images/stories/segunda%20pg%20folder.jpg"/>
          <p:cNvPicPr>
            <a:picLocks noChangeAspect="1" noChangeArrowheads="1"/>
          </p:cNvPicPr>
          <p:nvPr/>
        </p:nvPicPr>
        <p:blipFill>
          <a:blip r:embed="rId2" cstate="print"/>
          <a:srcRect/>
          <a:stretch>
            <a:fillRect/>
          </a:stretch>
        </p:blipFill>
        <p:spPr bwMode="auto">
          <a:xfrm>
            <a:off x="1763688" y="876299"/>
            <a:ext cx="5905500" cy="598170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endParaRPr lang="pt-BR" dirty="0"/>
          </a:p>
        </p:txBody>
      </p:sp>
      <p:sp>
        <p:nvSpPr>
          <p:cNvPr id="3" name="Espaço Reservado para Conteúdo 2"/>
          <p:cNvSpPr>
            <a:spLocks noGrp="1"/>
          </p:cNvSpPr>
          <p:nvPr>
            <p:ph idx="1"/>
          </p:nvPr>
        </p:nvSpPr>
        <p:spPr>
          <a:xfrm>
            <a:off x="914400" y="1628800"/>
            <a:ext cx="7978080" cy="5040560"/>
          </a:xfrm>
        </p:spPr>
        <p:txBody>
          <a:bodyPr>
            <a:noAutofit/>
          </a:bodyPr>
          <a:lstStyle/>
          <a:p>
            <a:pPr algn="just"/>
            <a:r>
              <a:rPr lang="pt-BR" sz="1200" b="1" dirty="0" smtClean="0"/>
              <a:t>O Projeto de Braços Abertos surgiu para esclarecer as dúvidas dos calouros que estão chegando a Unicamp</a:t>
            </a:r>
          </a:p>
          <a:p>
            <a:pPr algn="just"/>
            <a:r>
              <a:rPr lang="pt-BR" sz="1200" b="1" dirty="0" smtClean="0"/>
              <a:t>e ainda não conhecem a Assistência Estudantil. A nossa preocupação com o calouro não é somente na sua</a:t>
            </a:r>
          </a:p>
          <a:p>
            <a:pPr algn="just"/>
            <a:r>
              <a:rPr lang="pt-BR" sz="1200" b="1" dirty="0" smtClean="0"/>
              <a:t>chegada e sim acompanhá-lo até a sua total desvinculação da Universidade</a:t>
            </a:r>
            <a:r>
              <a:rPr lang="pt-BR" sz="1200" b="1" dirty="0" smtClean="0"/>
              <a:t>.</a:t>
            </a:r>
          </a:p>
          <a:p>
            <a:pPr algn="just">
              <a:buNone/>
            </a:pPr>
            <a:endParaRPr lang="pt-BR" sz="1200" b="1" dirty="0" smtClean="0"/>
          </a:p>
          <a:p>
            <a:pPr algn="just"/>
            <a:r>
              <a:rPr lang="pt-BR" sz="1200" b="1" dirty="0" smtClean="0"/>
              <a:t>Esse projeto busca contribuir para que o estudante da Unicamp, mais especificamente aqueles que apresentam </a:t>
            </a:r>
            <a:r>
              <a:rPr lang="pt-BR" sz="1200" b="1" dirty="0" smtClean="0"/>
              <a:t> carência </a:t>
            </a:r>
            <a:r>
              <a:rPr lang="pt-BR" sz="1200" b="1" dirty="0" smtClean="0"/>
              <a:t>que impossibilitam ou dificultam os mesmos de se manterem na universidade sejam acolhidos e integrados </a:t>
            </a:r>
            <a:r>
              <a:rPr lang="pt-BR" sz="1200" b="1" dirty="0" smtClean="0"/>
              <a:t> com </a:t>
            </a:r>
            <a:r>
              <a:rPr lang="pt-BR" sz="1200" b="1" dirty="0" smtClean="0"/>
              <a:t>os diversos aspectos da vida universitária</a:t>
            </a:r>
            <a:r>
              <a:rPr lang="pt-BR" sz="1200" b="1" dirty="0" smtClean="0"/>
              <a:t>.</a:t>
            </a:r>
          </a:p>
          <a:p>
            <a:pPr algn="just">
              <a:buNone/>
            </a:pPr>
            <a:endParaRPr lang="pt-BR" sz="1200" b="1" dirty="0" smtClean="0"/>
          </a:p>
          <a:p>
            <a:pPr algn="just"/>
            <a:r>
              <a:rPr lang="pt-BR" sz="1200" b="1" dirty="0" smtClean="0"/>
              <a:t>Dentro desse projeto o Acolhimento visa promover a mudança do Ensino Médio para a vida universitária de </a:t>
            </a:r>
            <a:r>
              <a:rPr lang="pt-BR" sz="1200" b="1" dirty="0" smtClean="0"/>
              <a:t>forma tranquila </a:t>
            </a:r>
            <a:r>
              <a:rPr lang="pt-BR" sz="1200" b="1" dirty="0" smtClean="0"/>
              <a:t>e respeitosa, orientando sobre os serviços disponíveis pelo Serviço de Apoio ao Estudante</a:t>
            </a:r>
            <a:r>
              <a:rPr lang="pt-BR" sz="1200" b="1" dirty="0" smtClean="0"/>
              <a:t>.</a:t>
            </a:r>
          </a:p>
          <a:p>
            <a:pPr algn="just">
              <a:buNone/>
            </a:pPr>
            <a:endParaRPr lang="pt-BR" sz="1200" b="1" dirty="0" smtClean="0"/>
          </a:p>
          <a:p>
            <a:pPr algn="just"/>
            <a:r>
              <a:rPr lang="pt-BR" sz="1200" b="1" dirty="0" smtClean="0"/>
              <a:t>O Estimulo à participação desses alunos em nosso Processo Seletivo objetiva efetivar o direito de que todos</a:t>
            </a:r>
          </a:p>
          <a:p>
            <a:pPr algn="just"/>
            <a:r>
              <a:rPr lang="pt-BR" sz="1200" b="1" dirty="0" smtClean="0"/>
              <a:t>os alunos possam concorrer as Bolsas Auxílios, não se esquecendo de Integrar o aluno com os projetos</a:t>
            </a:r>
          </a:p>
          <a:p>
            <a:pPr algn="just"/>
            <a:r>
              <a:rPr lang="pt-BR" sz="1200" b="1" dirty="0" smtClean="0"/>
              <a:t>disponibilizados pelo SAE, para que o mesmo possa exercer sua autonomia visando assim a emancipação humana</a:t>
            </a:r>
            <a:r>
              <a:rPr lang="pt-BR" sz="1200" b="1" dirty="0" smtClean="0"/>
              <a:t>.</a:t>
            </a:r>
          </a:p>
          <a:p>
            <a:pPr algn="just">
              <a:buNone/>
            </a:pPr>
            <a:endParaRPr lang="pt-BR" sz="1200" b="1" dirty="0" smtClean="0"/>
          </a:p>
          <a:p>
            <a:pPr algn="just"/>
            <a:r>
              <a:rPr lang="pt-BR" sz="1200" b="1" dirty="0" smtClean="0"/>
              <a:t>Com o Acompanhamento pode-se garantir que o aluno tenha o apoio do Serviço Social durante </a:t>
            </a:r>
            <a:r>
              <a:rPr lang="pt-BR" sz="1200" b="1" dirty="0" smtClean="0"/>
              <a:t>os diversos </a:t>
            </a:r>
            <a:r>
              <a:rPr lang="pt-BR" sz="1200" b="1" dirty="0" smtClean="0"/>
              <a:t>momentos da sua vida, contribuindo assim para a concretização de sua formação acadêmica</a:t>
            </a:r>
          </a:p>
          <a:p>
            <a:pPr algn="just"/>
            <a:r>
              <a:rPr lang="pt-BR" sz="1200" b="1" dirty="0" smtClean="0"/>
              <a:t>e seu desenvolvimento pessoal.</a:t>
            </a:r>
          </a:p>
          <a:p>
            <a:pPr algn="just"/>
            <a:endParaRPr lang="pt-BR" sz="1200" b="1" dirty="0"/>
          </a:p>
        </p:txBody>
      </p:sp>
      <p:pic>
        <p:nvPicPr>
          <p:cNvPr id="44034" name="Picture 2" descr="http://www.sae.unicamp.br/blog/calouros/images/stories/abracosabertos2014.png"/>
          <p:cNvPicPr>
            <a:picLocks noChangeAspect="1" noChangeArrowheads="1"/>
          </p:cNvPicPr>
          <p:nvPr/>
        </p:nvPicPr>
        <p:blipFill>
          <a:blip r:embed="rId2" cstate="print"/>
          <a:srcRect/>
          <a:stretch>
            <a:fillRect/>
          </a:stretch>
        </p:blipFill>
        <p:spPr bwMode="auto">
          <a:xfrm>
            <a:off x="2771800" y="116632"/>
            <a:ext cx="3943350" cy="1209676"/>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hlinkClick r:id="rId2"/>
              </a:rPr>
              <a:t>Disque Trote </a:t>
            </a:r>
            <a:r>
              <a:rPr lang="pt-BR" b="1" dirty="0" smtClean="0"/>
              <a:t/>
            </a:r>
            <a:br>
              <a:rPr lang="pt-BR" b="1" dirty="0" smtClean="0"/>
            </a:br>
            <a:endParaRPr lang="pt-BR" dirty="0"/>
          </a:p>
        </p:txBody>
      </p:sp>
      <p:sp>
        <p:nvSpPr>
          <p:cNvPr id="3" name="Espaço Reservado para Conteúdo 2"/>
          <p:cNvSpPr>
            <a:spLocks noGrp="1"/>
          </p:cNvSpPr>
          <p:nvPr>
            <p:ph idx="1"/>
          </p:nvPr>
        </p:nvSpPr>
        <p:spPr>
          <a:xfrm>
            <a:off x="914400" y="1988840"/>
            <a:ext cx="7772400" cy="4366720"/>
          </a:xfrm>
        </p:spPr>
        <p:txBody>
          <a:bodyPr/>
          <a:lstStyle/>
          <a:p>
            <a:pPr algn="just"/>
            <a:r>
              <a:rPr lang="pt-BR" b="1" dirty="0" smtClean="0"/>
              <a:t>Em caso de constrangimento o SAE coloca a disposição o Disque Trote para denunciar abusos: (19) 3221-1449. </a:t>
            </a:r>
            <a:endParaRPr lang="pt-BR" b="1" dirty="0" smtClean="0"/>
          </a:p>
          <a:p>
            <a:pPr algn="just">
              <a:buNone/>
            </a:pPr>
            <a:endParaRPr lang="pt-BR" b="1" dirty="0" smtClean="0"/>
          </a:p>
          <a:p>
            <a:pPr algn="just"/>
            <a:r>
              <a:rPr lang="pt-BR" b="1" dirty="0" smtClean="0"/>
              <a:t>Se você estiver dentro da Unicamp basta ligar 1-1449 (ramal interno).</a:t>
            </a:r>
          </a:p>
          <a:p>
            <a:endParaRPr lang="pt-B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4400" y="1124744"/>
            <a:ext cx="7772400" cy="792088"/>
          </a:xfrm>
        </p:spPr>
        <p:txBody>
          <a:bodyPr/>
          <a:lstStyle/>
          <a:p>
            <a:pPr algn="ctr"/>
            <a:r>
              <a:rPr lang="pt-BR" dirty="0" smtClean="0"/>
              <a:t>FIM...</a:t>
            </a:r>
            <a:endParaRPr lang="pt-BR" dirty="0"/>
          </a:p>
        </p:txBody>
      </p:sp>
      <p:sp>
        <p:nvSpPr>
          <p:cNvPr id="3" name="Espaço Reservado para Conteúdo 2"/>
          <p:cNvSpPr>
            <a:spLocks noGrp="1"/>
          </p:cNvSpPr>
          <p:nvPr>
            <p:ph idx="1"/>
          </p:nvPr>
        </p:nvSpPr>
        <p:spPr>
          <a:xfrm>
            <a:off x="914400" y="3212976"/>
            <a:ext cx="7772400" cy="3142584"/>
          </a:xfrm>
        </p:spPr>
        <p:txBody>
          <a:bodyPr>
            <a:normAutofit/>
          </a:bodyPr>
          <a:lstStyle/>
          <a:p>
            <a:r>
              <a:rPr lang="pt-BR" sz="3600" dirty="0" smtClean="0"/>
              <a:t>Obrigado por sua atenção.</a:t>
            </a:r>
            <a:endParaRPr lang="pt-B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effectLst>
                  <a:outerShdw blurRad="38100" dist="38100" dir="2700000" algn="tl">
                    <a:srgbClr val="000000">
                      <a:alpha val="43137"/>
                    </a:srgbClr>
                  </a:outerShdw>
                </a:effectLst>
              </a:rPr>
              <a:t>Vestibular UNICAMP</a:t>
            </a:r>
            <a:endParaRPr lang="pt-BR" dirty="0"/>
          </a:p>
        </p:txBody>
      </p:sp>
      <p:sp>
        <p:nvSpPr>
          <p:cNvPr id="3" name="Espaço Reservado para Conteúdo 2"/>
          <p:cNvSpPr>
            <a:spLocks noGrp="1"/>
          </p:cNvSpPr>
          <p:nvPr>
            <p:ph idx="1"/>
          </p:nvPr>
        </p:nvSpPr>
        <p:spPr>
          <a:xfrm>
            <a:off x="683568" y="1783560"/>
            <a:ext cx="8136904" cy="5074440"/>
          </a:xfrm>
        </p:spPr>
        <p:txBody>
          <a:bodyPr>
            <a:normAutofit fontScale="70000" lnSpcReduction="20000"/>
          </a:bodyPr>
          <a:lstStyle/>
          <a:p>
            <a:pPr algn="just"/>
            <a:r>
              <a:rPr lang="pt-BR" dirty="0" smtClean="0"/>
              <a:t>A prova de </a:t>
            </a:r>
            <a:r>
              <a:rPr lang="pt-BR" b="1" dirty="0" smtClean="0"/>
              <a:t>Redação será aplicada na segunda fase</a:t>
            </a:r>
            <a:r>
              <a:rPr lang="pt-BR" dirty="0" smtClean="0"/>
              <a:t> e a </a:t>
            </a:r>
            <a:r>
              <a:rPr lang="pt-BR" b="1" dirty="0" smtClean="0">
                <a:solidFill>
                  <a:schemeClr val="accent3">
                    <a:lumMod val="60000"/>
                    <a:lumOff val="40000"/>
                  </a:schemeClr>
                </a:solidFill>
              </a:rPr>
              <a:t>primeira </a:t>
            </a:r>
            <a:r>
              <a:rPr lang="pt-BR" b="1" dirty="0" smtClean="0">
                <a:solidFill>
                  <a:schemeClr val="accent3">
                    <a:lumMod val="60000"/>
                    <a:lumOff val="40000"/>
                  </a:schemeClr>
                </a:solidFill>
              </a:rPr>
              <a:t>fase (23/11) </a:t>
            </a:r>
            <a:r>
              <a:rPr lang="pt-BR" dirty="0" smtClean="0"/>
              <a:t>passa a ser composta por </a:t>
            </a:r>
            <a:r>
              <a:rPr lang="pt-BR" b="1" dirty="0" smtClean="0"/>
              <a:t>90 questões de múltipla escolha</a:t>
            </a:r>
            <a:r>
              <a:rPr lang="pt-BR" dirty="0" smtClean="0"/>
              <a:t> (Língua Portuguesa e Literaturas de Língua Portuguesa, Matemática, História, Geografia, Filosofia, Sociologia, Física, Química, Biologia, Inglês, além de questões interdisciplinares). </a:t>
            </a:r>
            <a:r>
              <a:rPr lang="pt-BR" b="1" dirty="0" smtClean="0">
                <a:solidFill>
                  <a:schemeClr val="accent3">
                    <a:lumMod val="60000"/>
                    <a:lumOff val="40000"/>
                  </a:schemeClr>
                </a:solidFill>
              </a:rPr>
              <a:t>A segunda </a:t>
            </a:r>
            <a:r>
              <a:rPr lang="pt-BR" b="1" dirty="0" smtClean="0">
                <a:solidFill>
                  <a:schemeClr val="accent3">
                    <a:lumMod val="60000"/>
                    <a:lumOff val="40000"/>
                  </a:schemeClr>
                </a:solidFill>
              </a:rPr>
              <a:t>fase (11/12/13 janeiro) </a:t>
            </a:r>
            <a:r>
              <a:rPr lang="pt-BR" dirty="0" smtClean="0"/>
              <a:t>será realizada da seguinte forma:</a:t>
            </a:r>
          </a:p>
          <a:p>
            <a:r>
              <a:rPr lang="pt-BR" b="1" dirty="0" smtClean="0"/>
              <a:t>1º Dia </a:t>
            </a:r>
            <a:r>
              <a:rPr lang="pt-BR" dirty="0" smtClean="0"/>
              <a:t/>
            </a:r>
            <a:br>
              <a:rPr lang="pt-BR" dirty="0" smtClean="0"/>
            </a:br>
            <a:r>
              <a:rPr lang="pt-BR" dirty="0" smtClean="0"/>
              <a:t>- Prova de Redação;</a:t>
            </a:r>
            <a:br>
              <a:rPr lang="pt-BR" dirty="0" smtClean="0"/>
            </a:br>
            <a:r>
              <a:rPr lang="pt-BR" dirty="0" smtClean="0"/>
              <a:t>- Prova de Língua Portuguesa e Literaturas de Língua Portuguesa.  </a:t>
            </a:r>
          </a:p>
          <a:p>
            <a:r>
              <a:rPr lang="pt-BR" b="1" dirty="0" smtClean="0"/>
              <a:t>2º Dia </a:t>
            </a:r>
            <a:r>
              <a:rPr lang="pt-BR" dirty="0" smtClean="0"/>
              <a:t/>
            </a:r>
            <a:br>
              <a:rPr lang="pt-BR" dirty="0" smtClean="0"/>
            </a:br>
            <a:r>
              <a:rPr lang="pt-BR" dirty="0" smtClean="0"/>
              <a:t>- Prova de Matemática;</a:t>
            </a:r>
            <a:br>
              <a:rPr lang="pt-BR" dirty="0" smtClean="0"/>
            </a:br>
            <a:r>
              <a:rPr lang="pt-BR" dirty="0" smtClean="0"/>
              <a:t>- Prova de História;</a:t>
            </a:r>
            <a:br>
              <a:rPr lang="pt-BR" dirty="0" smtClean="0"/>
            </a:br>
            <a:r>
              <a:rPr lang="pt-BR" dirty="0" smtClean="0"/>
              <a:t>- Prova de Geografia.</a:t>
            </a:r>
          </a:p>
          <a:p>
            <a:r>
              <a:rPr lang="pt-BR" b="1" dirty="0" smtClean="0"/>
              <a:t>3º Dia </a:t>
            </a:r>
            <a:r>
              <a:rPr lang="pt-BR" dirty="0" smtClean="0"/>
              <a:t/>
            </a:r>
            <a:br>
              <a:rPr lang="pt-BR" dirty="0" smtClean="0"/>
            </a:br>
            <a:r>
              <a:rPr lang="pt-BR" dirty="0" smtClean="0"/>
              <a:t>- Prova de Física;</a:t>
            </a:r>
            <a:br>
              <a:rPr lang="pt-BR" dirty="0" smtClean="0"/>
            </a:br>
            <a:r>
              <a:rPr lang="pt-BR" dirty="0" smtClean="0"/>
              <a:t>- Prova de Química;</a:t>
            </a:r>
            <a:br>
              <a:rPr lang="pt-BR" dirty="0" smtClean="0"/>
            </a:br>
            <a:r>
              <a:rPr lang="pt-BR" dirty="0" smtClean="0"/>
              <a:t>- Prova de Biologia.</a:t>
            </a:r>
          </a:p>
          <a:p>
            <a:endParaRPr lang="pt-BR" dirty="0"/>
          </a:p>
        </p:txBody>
      </p:sp>
      <p:pic>
        <p:nvPicPr>
          <p:cNvPr id="4" name="Picture 4"/>
          <p:cNvPicPr>
            <a:picLocks noChangeAspect="1" noChangeArrowheads="1"/>
          </p:cNvPicPr>
          <p:nvPr/>
        </p:nvPicPr>
        <p:blipFill>
          <a:blip r:embed="rId2" cstate="print"/>
          <a:srcRect/>
          <a:stretch>
            <a:fillRect/>
          </a:stretch>
        </p:blipFill>
        <p:spPr bwMode="auto">
          <a:xfrm>
            <a:off x="323528" y="0"/>
            <a:ext cx="1692907" cy="1268760"/>
          </a:xfrm>
          <a:prstGeom prst="rect">
            <a:avLst/>
          </a:prstGeom>
          <a:noFill/>
          <a:ln w="9525">
            <a:noFill/>
            <a:round/>
            <a:headEnd/>
            <a:tailEnd/>
          </a:ln>
        </p:spPr>
      </p:pic>
      <p:pic>
        <p:nvPicPr>
          <p:cNvPr id="5" name="Picture 2" descr="Página Inicial"/>
          <p:cNvPicPr>
            <a:picLocks noChangeAspect="1" noChangeArrowheads="1"/>
          </p:cNvPicPr>
          <p:nvPr/>
        </p:nvPicPr>
        <p:blipFill>
          <a:blip r:embed="rId3" cstate="print"/>
          <a:srcRect/>
          <a:stretch>
            <a:fillRect/>
          </a:stretch>
        </p:blipFill>
        <p:spPr bwMode="auto">
          <a:xfrm>
            <a:off x="6954962" y="692696"/>
            <a:ext cx="2189038" cy="5760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503238" y="2592388"/>
            <a:ext cx="7704137" cy="5019675"/>
          </a:xfrm>
          <a:prstGeom prst="rect">
            <a:avLst/>
          </a:prstGeom>
          <a:noFill/>
          <a:ln w="9525">
            <a:noFill/>
            <a:round/>
            <a:headEnd/>
            <a:tailEnd/>
          </a:ln>
        </p:spPr>
        <p:txBody>
          <a:bodyPr lIns="90000" tIns="46800" rIns="90000" bIns="46800">
            <a:spAutoFit/>
          </a:bodyPr>
          <a:lstStyle/>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3200">
                <a:solidFill>
                  <a:srgbClr val="FFFFFF"/>
                </a:solidFill>
                <a:latin typeface="Times New Roman" pitchFamily="16" charset="0"/>
                <a:cs typeface="Times New Roman" pitchFamily="16" charset="0"/>
              </a:rPr>
              <a:t>O que é o Pro FIS = Programa de Formação Interdisciplinar Superior, é o novo curso piloto de ensino superior da UNICAMP voltado aos estudantes que cursaram o ensino médio em escolas públicas de Campinas.</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p:txBody>
      </p:sp>
      <p:pic>
        <p:nvPicPr>
          <p:cNvPr id="5123" name="Picture 2"/>
          <p:cNvPicPr>
            <a:picLocks noChangeAspect="1" noChangeArrowheads="1"/>
          </p:cNvPicPr>
          <p:nvPr/>
        </p:nvPicPr>
        <p:blipFill>
          <a:blip r:embed="rId3" cstate="print"/>
          <a:srcRect/>
          <a:stretch>
            <a:fillRect/>
          </a:stretch>
        </p:blipFill>
        <p:spPr bwMode="auto">
          <a:xfrm>
            <a:off x="0" y="0"/>
            <a:ext cx="2192338" cy="1643062"/>
          </a:xfrm>
          <a:prstGeom prst="rect">
            <a:avLst/>
          </a:prstGeom>
          <a:noFill/>
          <a:ln w="9525">
            <a:noFill/>
            <a:round/>
            <a:headEnd/>
            <a:tailEnd/>
          </a:ln>
        </p:spPr>
      </p:pic>
      <p:sp>
        <p:nvSpPr>
          <p:cNvPr id="5124" name="Text Box 3"/>
          <p:cNvSpPr txBox="1">
            <a:spLocks noChangeArrowheads="1"/>
          </p:cNvSpPr>
          <p:nvPr/>
        </p:nvSpPr>
        <p:spPr bwMode="auto">
          <a:xfrm>
            <a:off x="503238" y="1008063"/>
            <a:ext cx="8640762" cy="1008062"/>
          </a:xfrm>
          <a:prstGeom prst="rect">
            <a:avLst/>
          </a:prstGeom>
          <a:noFill/>
          <a:ln w="9525">
            <a:noFill/>
            <a:round/>
            <a:headEnd/>
            <a:tailEnd/>
          </a:ln>
        </p:spPr>
        <p:txBody>
          <a:bodyPr lIns="90000" tIns="45000" rIns="90000" bIns="45000"/>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4000" dirty="0">
                <a:solidFill>
                  <a:srgbClr val="FFC000"/>
                </a:solidFill>
                <a:latin typeface="Times New Roman" pitchFamily="16" charset="0"/>
                <a:cs typeface="Times New Roman" pitchFamily="16" charset="0"/>
              </a:rPr>
              <a:t>O QUE É O PROFIS?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576263" y="-2481263"/>
            <a:ext cx="7704137" cy="2530476"/>
          </a:xfrm>
          <a:prstGeom prst="rect">
            <a:avLst/>
          </a:prstGeom>
          <a:noFill/>
          <a:ln w="9525">
            <a:noFill/>
            <a:round/>
            <a:headEnd/>
            <a:tailEnd/>
          </a:ln>
        </p:spPr>
        <p:txBody>
          <a:bodyPr lIns="90000" tIns="46800" rIns="90000" bIns="46800">
            <a:sp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3200">
                <a:solidFill>
                  <a:srgbClr val="FFFFFF"/>
                </a:solidFill>
                <a:latin typeface="Times New Roman" pitchFamily="16" charset="0"/>
                <a:cs typeface="Times New Roman" pitchFamily="16" charset="0"/>
              </a:rPr>
              <a:t>O que é o profis?</a:t>
            </a:r>
            <a:br>
              <a:rPr lang="pt-BR" sz="3200">
                <a:solidFill>
                  <a:srgbClr val="FFFFFF"/>
                </a:solidFill>
                <a:latin typeface="Times New Roman" pitchFamily="16" charset="0"/>
                <a:cs typeface="Times New Roman" pitchFamily="16" charset="0"/>
              </a:rPr>
            </a:br>
            <a:r>
              <a:rPr lang="pt-BR" sz="3200">
                <a:solidFill>
                  <a:srgbClr val="FFFFFF"/>
                </a:solidFill>
                <a:latin typeface="Times New Roman" pitchFamily="16" charset="0"/>
                <a:cs typeface="Times New Roman" pitchFamily="16" charset="0"/>
              </a:rPr>
              <a:t/>
            </a:r>
            <a:br>
              <a:rPr lang="pt-BR" sz="3200">
                <a:solidFill>
                  <a:srgbClr val="FFFFFF"/>
                </a:solidFill>
                <a:latin typeface="Times New Roman" pitchFamily="16" charset="0"/>
                <a:cs typeface="Times New Roman" pitchFamily="16" charset="0"/>
              </a:rPr>
            </a:br>
            <a:endParaRPr lang="pt-BR" sz="3200">
              <a:solidFill>
                <a:srgbClr val="FFFFFF"/>
              </a:solidFill>
              <a:latin typeface="Times New Roman" pitchFamily="16"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p:txBody>
      </p:sp>
      <p:pic>
        <p:nvPicPr>
          <p:cNvPr id="6147" name="Picture 2"/>
          <p:cNvPicPr>
            <a:picLocks noChangeAspect="1" noChangeArrowheads="1"/>
          </p:cNvPicPr>
          <p:nvPr/>
        </p:nvPicPr>
        <p:blipFill>
          <a:blip r:embed="rId3" cstate="print"/>
          <a:srcRect/>
          <a:stretch>
            <a:fillRect/>
          </a:stretch>
        </p:blipFill>
        <p:spPr bwMode="auto">
          <a:xfrm>
            <a:off x="0" y="0"/>
            <a:ext cx="2192338" cy="1643062"/>
          </a:xfrm>
          <a:prstGeom prst="rect">
            <a:avLst/>
          </a:prstGeom>
          <a:noFill/>
          <a:ln w="9525">
            <a:noFill/>
            <a:round/>
            <a:headEnd/>
            <a:tailEnd/>
          </a:ln>
        </p:spPr>
      </p:pic>
      <p:sp>
        <p:nvSpPr>
          <p:cNvPr id="6148" name="Text Box 3"/>
          <p:cNvSpPr txBox="1">
            <a:spLocks noChangeArrowheads="1"/>
          </p:cNvSpPr>
          <p:nvPr/>
        </p:nvSpPr>
        <p:spPr bwMode="auto">
          <a:xfrm>
            <a:off x="168275" y="2708920"/>
            <a:ext cx="9120188" cy="3600400"/>
          </a:xfrm>
          <a:prstGeom prst="rect">
            <a:avLst/>
          </a:prstGeom>
          <a:noFill/>
          <a:ln w="9525">
            <a:noFill/>
            <a:round/>
            <a:headEnd/>
            <a:tailEnd/>
          </a:ln>
        </p:spPr>
        <p:txBody>
          <a:bodyPr lIns="90000" tIns="45000" rIns="90000" bIns="45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3200" dirty="0">
                <a:solidFill>
                  <a:srgbClr val="FFFFFF"/>
                </a:solidFill>
                <a:latin typeface="Times New Roman" pitchFamily="16" charset="0"/>
                <a:cs typeface="Times New Roman" pitchFamily="16" charset="0"/>
              </a:rPr>
              <a:t>A seleção de estudantes para as 120 vagas do curso não é feita por meio do vestibular, mas com base nas notas do ENEM. Para cada escola pública de ensino médio do município de Campinas é garantida uma vaga. Visite a página de ingresso para conhecer os detalhes do processo de seleção.</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647700" y="2303463"/>
            <a:ext cx="7704138" cy="6988175"/>
          </a:xfrm>
          <a:prstGeom prst="rect">
            <a:avLst/>
          </a:prstGeom>
          <a:noFill/>
          <a:ln w="9525">
            <a:noFill/>
            <a:round/>
            <a:headEnd/>
            <a:tailEnd/>
          </a:ln>
        </p:spPr>
        <p:txBody>
          <a:bodyPr lIns="90000" tIns="46800" rIns="90000" bIns="46800">
            <a:spAutoFit/>
          </a:bodyPr>
          <a:lstStyle/>
          <a:p>
            <a:pPr algn="jus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3200">
                <a:solidFill>
                  <a:srgbClr val="FFFFFF"/>
                </a:solidFill>
                <a:latin typeface="Times New Roman" pitchFamily="16" charset="0"/>
                <a:cs typeface="Times New Roman" pitchFamily="16" charset="0"/>
              </a:rPr>
              <a:t>O currículo do ProFIS inclui disciplinas das áreas de ciências humanas, biológicas, exatas e tecnológicas, distribuídas por dois anos de curso. O objetivo é oferecer aos alunos uma visão integrada do mundo contemporâneo, capacitando-os para exercer as mais distintas profissões.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sz="3200">
                <a:solidFill>
                  <a:srgbClr val="FFFFFF"/>
                </a:solidFill>
                <a:latin typeface="Times New Roman" pitchFamily="16" charset="0"/>
                <a:cs typeface="Times New Roman" pitchFamily="16" charset="0"/>
              </a:rPr>
              <a:t> </a:t>
            </a: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t-BR" sz="3200">
              <a:solidFill>
                <a:srgbClr val="FFFFFF"/>
              </a:solidFill>
              <a:latin typeface="Times New Roman" pitchFamily="16" charset="0"/>
              <a:cs typeface="Times New Roman" pitchFamily="16" charset="0"/>
            </a:endParaRPr>
          </a:p>
        </p:txBody>
      </p:sp>
      <p:pic>
        <p:nvPicPr>
          <p:cNvPr id="7171" name="Picture 2"/>
          <p:cNvPicPr>
            <a:picLocks noChangeAspect="1" noChangeArrowheads="1"/>
          </p:cNvPicPr>
          <p:nvPr/>
        </p:nvPicPr>
        <p:blipFill>
          <a:blip r:embed="rId3" cstate="print"/>
          <a:srcRect/>
          <a:stretch>
            <a:fillRect/>
          </a:stretch>
        </p:blipFill>
        <p:spPr bwMode="auto">
          <a:xfrm>
            <a:off x="0" y="0"/>
            <a:ext cx="2192338" cy="1643062"/>
          </a:xfrm>
          <a:prstGeom prst="rect">
            <a:avLst/>
          </a:prstGeom>
          <a:noFill/>
          <a:ln w="9525">
            <a:noFill/>
            <a:round/>
            <a:headEnd/>
            <a:tailEnd/>
          </a:ln>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683568" y="332656"/>
            <a:ext cx="8460432" cy="1093808"/>
          </a:xfrm>
        </p:spPr>
        <p:txBody>
          <a:bodyPr/>
          <a:lstStyle/>
          <a:p>
            <a:pPr algn="r"/>
            <a:r>
              <a:rPr lang="pt-BR" sz="3200" dirty="0" smtClean="0"/>
              <a:t>Isenção da Taxa de Inscrição do Vestibular Unicamp</a:t>
            </a:r>
            <a:br>
              <a:rPr lang="pt-BR" sz="3200" dirty="0" smtClean="0"/>
            </a:br>
            <a:endParaRPr lang="pt-BR" sz="3200" dirty="0"/>
          </a:p>
        </p:txBody>
      </p:sp>
      <p:sp>
        <p:nvSpPr>
          <p:cNvPr id="4" name="Espaço Reservado para Conteúdo 3"/>
          <p:cNvSpPr>
            <a:spLocks noGrp="1"/>
          </p:cNvSpPr>
          <p:nvPr>
            <p:ph idx="1"/>
          </p:nvPr>
        </p:nvSpPr>
        <p:spPr>
          <a:xfrm>
            <a:off x="914400" y="1340768"/>
            <a:ext cx="7772400" cy="5328592"/>
          </a:xfrm>
        </p:spPr>
        <p:txBody>
          <a:bodyPr>
            <a:normAutofit lnSpcReduction="10000"/>
          </a:bodyPr>
          <a:lstStyle/>
          <a:p>
            <a:r>
              <a:rPr lang="pt-BR" b="1" dirty="0" smtClean="0"/>
              <a:t>Quem pode pedir a isenção</a:t>
            </a:r>
            <a:r>
              <a:rPr lang="pt-BR" b="1" dirty="0" smtClean="0"/>
              <a:t>?</a:t>
            </a:r>
          </a:p>
          <a:p>
            <a:pPr>
              <a:buNone/>
            </a:pPr>
            <a:r>
              <a:rPr lang="pt-BR" dirty="0" smtClean="0"/>
              <a:t/>
            </a:r>
            <a:br>
              <a:rPr lang="pt-BR" dirty="0" smtClean="0"/>
            </a:br>
            <a:r>
              <a:rPr lang="pt-BR" dirty="0" smtClean="0"/>
              <a:t> </a:t>
            </a:r>
            <a:r>
              <a:rPr lang="pt-BR" b="1" dirty="0" smtClean="0"/>
              <a:t>(Modalidade </a:t>
            </a:r>
            <a:r>
              <a:rPr lang="pt-BR" b="1" dirty="0" smtClean="0"/>
              <a:t> 1</a:t>
            </a:r>
            <a:r>
              <a:rPr lang="pt-BR" dirty="0" smtClean="0"/>
              <a:t>) - Candidatos </a:t>
            </a:r>
            <a:r>
              <a:rPr lang="pt-BR" dirty="0" smtClean="0"/>
              <a:t>carentes </a:t>
            </a:r>
            <a:endParaRPr lang="pt-BR" dirty="0" smtClean="0"/>
          </a:p>
          <a:p>
            <a:r>
              <a:rPr lang="pt-BR" dirty="0" smtClean="0"/>
              <a:t/>
            </a:r>
            <a:br>
              <a:rPr lang="pt-BR" dirty="0" smtClean="0"/>
            </a:br>
            <a:r>
              <a:rPr lang="pt-BR" b="1" dirty="0" smtClean="0"/>
              <a:t> (</a:t>
            </a:r>
            <a:r>
              <a:rPr lang="pt-BR" b="1" dirty="0" smtClean="0"/>
              <a:t>Modalidade  2</a:t>
            </a:r>
            <a:r>
              <a:rPr lang="pt-BR" b="1" dirty="0" smtClean="0"/>
              <a:t>) </a:t>
            </a:r>
            <a:r>
              <a:rPr lang="pt-BR" dirty="0" smtClean="0"/>
              <a:t>- Candidatos </a:t>
            </a:r>
            <a:r>
              <a:rPr lang="pt-BR" dirty="0" smtClean="0"/>
              <a:t>funcionários da </a:t>
            </a:r>
            <a:r>
              <a:rPr lang="pt-BR" dirty="0" smtClean="0"/>
              <a:t>  </a:t>
            </a:r>
          </a:p>
          <a:p>
            <a:pPr>
              <a:buNone/>
            </a:pPr>
            <a:r>
              <a:rPr lang="pt-BR" dirty="0" smtClean="0"/>
              <a:t>        Unicamp/</a:t>
            </a:r>
            <a:r>
              <a:rPr lang="pt-BR" dirty="0" err="1" smtClean="0"/>
              <a:t>Funcamp</a:t>
            </a:r>
            <a:r>
              <a:rPr lang="pt-BR" dirty="0" smtClean="0"/>
              <a:t>;</a:t>
            </a:r>
          </a:p>
          <a:p>
            <a:r>
              <a:rPr lang="pt-BR" dirty="0" smtClean="0"/>
              <a:t/>
            </a:r>
            <a:br>
              <a:rPr lang="pt-BR" dirty="0" smtClean="0"/>
            </a:br>
            <a:r>
              <a:rPr lang="pt-BR" b="1" dirty="0" smtClean="0"/>
              <a:t> (</a:t>
            </a:r>
            <a:r>
              <a:rPr lang="pt-BR" b="1" dirty="0" smtClean="0"/>
              <a:t>Modalidade 3) </a:t>
            </a:r>
            <a:r>
              <a:rPr lang="pt-BR" dirty="0" smtClean="0"/>
              <a:t>- Candidatos </a:t>
            </a:r>
            <a:r>
              <a:rPr lang="pt-BR" dirty="0" smtClean="0"/>
              <a:t>aos cursos </a:t>
            </a:r>
            <a:r>
              <a:rPr lang="pt-BR" dirty="0" smtClean="0"/>
              <a:t>noturnos </a:t>
            </a:r>
            <a:r>
              <a:rPr lang="pt-BR" dirty="0" smtClean="0"/>
              <a:t>de Licenciatura (Ciências Biológicas, Física, Letras, Licenciatura Integrada Química/Física, Matemática e Pedagogia</a:t>
            </a:r>
            <a:r>
              <a:rPr lang="pt-BR" dirty="0" smtClean="0"/>
              <a:t>). </a:t>
            </a:r>
            <a:r>
              <a:rPr lang="pt-BR" dirty="0" smtClean="0"/>
              <a:t> </a:t>
            </a:r>
          </a:p>
          <a:p>
            <a:endParaRPr lang="pt-BR" dirty="0"/>
          </a:p>
        </p:txBody>
      </p:sp>
      <p:pic>
        <p:nvPicPr>
          <p:cNvPr id="5" name="Picture 2"/>
          <p:cNvPicPr>
            <a:picLocks noChangeAspect="1" noChangeArrowheads="1"/>
          </p:cNvPicPr>
          <p:nvPr/>
        </p:nvPicPr>
        <p:blipFill>
          <a:blip r:embed="rId2" cstate="print"/>
          <a:srcRect/>
          <a:stretch>
            <a:fillRect/>
          </a:stretch>
        </p:blipFill>
        <p:spPr bwMode="auto">
          <a:xfrm>
            <a:off x="0" y="0"/>
            <a:ext cx="1116426" cy="836712"/>
          </a:xfrm>
          <a:prstGeom prst="rect">
            <a:avLst/>
          </a:prstGeom>
          <a:noFill/>
          <a:ln w="9525">
            <a:noFill/>
            <a:round/>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914400" y="116632"/>
            <a:ext cx="7772400" cy="1309832"/>
          </a:xfrm>
        </p:spPr>
        <p:txBody>
          <a:bodyPr/>
          <a:lstStyle/>
          <a:p>
            <a:pPr algn="ctr"/>
            <a:r>
              <a:rPr lang="pt-BR" b="1" dirty="0" smtClean="0"/>
              <a:t>O que é preciso?</a:t>
            </a:r>
            <a:endParaRPr lang="pt-BR" dirty="0"/>
          </a:p>
        </p:txBody>
      </p:sp>
      <p:sp>
        <p:nvSpPr>
          <p:cNvPr id="5" name="Espaço Reservado para Conteúdo 4"/>
          <p:cNvSpPr>
            <a:spLocks noGrp="1"/>
          </p:cNvSpPr>
          <p:nvPr>
            <p:ph idx="1"/>
          </p:nvPr>
        </p:nvSpPr>
        <p:spPr>
          <a:xfrm>
            <a:off x="914400" y="1340768"/>
            <a:ext cx="7772400" cy="5328592"/>
          </a:xfrm>
        </p:spPr>
        <p:txBody>
          <a:bodyPr>
            <a:normAutofit fontScale="70000" lnSpcReduction="20000"/>
          </a:bodyPr>
          <a:lstStyle/>
          <a:p>
            <a:pPr algn="just"/>
            <a:r>
              <a:rPr lang="pt-BR" dirty="0" smtClean="0"/>
              <a:t/>
            </a:r>
            <a:br>
              <a:rPr lang="pt-BR" dirty="0" smtClean="0"/>
            </a:br>
            <a:r>
              <a:rPr lang="pt-BR" dirty="0" smtClean="0"/>
              <a:t>Para ter direito à isenção o candidato deve preencher alguns </a:t>
            </a:r>
            <a:r>
              <a:rPr lang="pt-BR" dirty="0" smtClean="0"/>
              <a:t>requisitos:</a:t>
            </a:r>
          </a:p>
          <a:p>
            <a:pPr algn="just">
              <a:buNone/>
            </a:pPr>
            <a:endParaRPr lang="pt-BR" dirty="0" smtClean="0"/>
          </a:p>
          <a:p>
            <a:pPr algn="just"/>
            <a:r>
              <a:rPr lang="pt-BR" dirty="0" smtClean="0"/>
              <a:t>Ter </a:t>
            </a:r>
            <a:r>
              <a:rPr lang="pt-BR" dirty="0" smtClean="0"/>
              <a:t>cursado da 5ª a 8ª série ou 6º ao 9º ano do ensino fundamental (antigo 1º grau) e ter cursado o ensino médio (antigo 2º grau) </a:t>
            </a:r>
            <a:r>
              <a:rPr lang="pt-BR" b="1" dirty="0" smtClean="0">
                <a:solidFill>
                  <a:schemeClr val="accent3">
                    <a:lumMod val="60000"/>
                    <a:lumOff val="40000"/>
                  </a:schemeClr>
                </a:solidFill>
              </a:rPr>
              <a:t>integralmente</a:t>
            </a:r>
            <a:r>
              <a:rPr lang="pt-BR" dirty="0" smtClean="0"/>
              <a:t> em </a:t>
            </a:r>
            <a:r>
              <a:rPr lang="pt-BR" b="1" dirty="0" smtClean="0"/>
              <a:t>instituições da rede pública de educação; </a:t>
            </a:r>
            <a:endParaRPr lang="pt-BR" b="1" dirty="0" smtClean="0"/>
          </a:p>
          <a:p>
            <a:pPr algn="just">
              <a:buNone/>
            </a:pPr>
            <a:endParaRPr lang="pt-BR" b="1" dirty="0" smtClean="0"/>
          </a:p>
          <a:p>
            <a:pPr algn="just"/>
            <a:r>
              <a:rPr lang="pt-BR" dirty="0" smtClean="0"/>
              <a:t>Estar </a:t>
            </a:r>
            <a:r>
              <a:rPr lang="pt-BR" dirty="0" smtClean="0"/>
              <a:t>integrado a domicilio com </a:t>
            </a:r>
            <a:r>
              <a:rPr lang="pt-BR" b="1" dirty="0" smtClean="0"/>
              <a:t>renda líquida máxima correspondente a R$ 820,00</a:t>
            </a:r>
            <a:r>
              <a:rPr lang="pt-BR" dirty="0" smtClean="0"/>
              <a:t> mensais por morador; </a:t>
            </a:r>
            <a:endParaRPr lang="pt-BR" dirty="0" smtClean="0"/>
          </a:p>
          <a:p>
            <a:pPr algn="just">
              <a:buNone/>
            </a:pPr>
            <a:endParaRPr lang="pt-BR" dirty="0" smtClean="0"/>
          </a:p>
          <a:p>
            <a:pPr algn="just"/>
            <a:r>
              <a:rPr lang="pt-BR" dirty="0" smtClean="0"/>
              <a:t>Ter </a:t>
            </a:r>
            <a:r>
              <a:rPr lang="pt-BR" dirty="0" smtClean="0"/>
              <a:t>concluído ou estar concluindo este ano o ensino médio e ser residente e domiciliado no Estado de São Paulo. </a:t>
            </a:r>
            <a:r>
              <a:rPr lang="pt-BR" b="1" dirty="0" smtClean="0"/>
              <a:t>No caso dos candidatos às Licenciaturas noturnas (Ciências Biológicas, Física, Letras, Licenciatura Integrada Química/Física, Matemática e Pedagogia) não será necessária a comprovação de </a:t>
            </a:r>
            <a:r>
              <a:rPr lang="pt-BR" b="1" dirty="0" smtClean="0"/>
              <a:t>renda</a:t>
            </a:r>
            <a:endParaRPr lang="pt-BR" b="1" dirty="0" smtClean="0"/>
          </a:p>
          <a:p>
            <a:endParaRPr lang="pt-BR" dirty="0"/>
          </a:p>
        </p:txBody>
      </p:sp>
      <p:pic>
        <p:nvPicPr>
          <p:cNvPr id="6" name="Picture 2"/>
          <p:cNvPicPr>
            <a:picLocks noChangeAspect="1" noChangeArrowheads="1"/>
          </p:cNvPicPr>
          <p:nvPr/>
        </p:nvPicPr>
        <p:blipFill>
          <a:blip r:embed="rId2" cstate="print"/>
          <a:srcRect/>
          <a:stretch>
            <a:fillRect/>
          </a:stretch>
        </p:blipFill>
        <p:spPr bwMode="auto">
          <a:xfrm>
            <a:off x="0" y="0"/>
            <a:ext cx="1692908" cy="1268760"/>
          </a:xfrm>
          <a:prstGeom prst="rect">
            <a:avLst/>
          </a:prstGeom>
          <a:noFill/>
          <a:ln w="9525">
            <a:noFill/>
            <a:round/>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1640" y="188640"/>
            <a:ext cx="7355160" cy="1237824"/>
          </a:xfrm>
        </p:spPr>
        <p:txBody>
          <a:bodyPr/>
          <a:lstStyle/>
          <a:p>
            <a:r>
              <a:rPr lang="pt-BR" sz="2400" b="1" dirty="0" smtClean="0">
                <a:solidFill>
                  <a:schemeClr val="tx1"/>
                </a:solidFill>
              </a:rPr>
              <a:t>Quantas isenções a Unicamp concede?</a:t>
            </a:r>
            <a:endParaRPr lang="pt-BR" sz="2400" dirty="0">
              <a:solidFill>
                <a:schemeClr val="tx1"/>
              </a:solidFill>
            </a:endParaRPr>
          </a:p>
        </p:txBody>
      </p:sp>
      <p:sp>
        <p:nvSpPr>
          <p:cNvPr id="3" name="Espaço Reservado para Conteúdo 2"/>
          <p:cNvSpPr>
            <a:spLocks noGrp="1"/>
          </p:cNvSpPr>
          <p:nvPr>
            <p:ph idx="1"/>
          </p:nvPr>
        </p:nvSpPr>
        <p:spPr>
          <a:xfrm>
            <a:off x="914400" y="548680"/>
            <a:ext cx="7772400" cy="5806880"/>
          </a:xfrm>
        </p:spPr>
        <p:txBody>
          <a:bodyPr>
            <a:normAutofit fontScale="62500" lnSpcReduction="20000"/>
          </a:bodyPr>
          <a:lstStyle/>
          <a:p>
            <a:pPr algn="just"/>
            <a:r>
              <a:rPr lang="pt-BR" dirty="0" smtClean="0"/>
              <a:t/>
            </a:r>
            <a:br>
              <a:rPr lang="pt-BR" dirty="0" smtClean="0"/>
            </a:br>
            <a:r>
              <a:rPr lang="pt-BR" dirty="0" smtClean="0"/>
              <a:t>São selecionados, no máximo, </a:t>
            </a:r>
            <a:endParaRPr lang="pt-BR" dirty="0" smtClean="0"/>
          </a:p>
          <a:p>
            <a:pPr algn="just"/>
            <a:r>
              <a:rPr lang="pt-BR" dirty="0" smtClean="0"/>
              <a:t>6.640 </a:t>
            </a:r>
            <a:r>
              <a:rPr lang="pt-BR" dirty="0" smtClean="0"/>
              <a:t>candidatos na Modalidade 1 e </a:t>
            </a:r>
            <a:endParaRPr lang="pt-BR" dirty="0" smtClean="0"/>
          </a:p>
          <a:p>
            <a:pPr algn="just"/>
            <a:r>
              <a:rPr lang="pt-BR" dirty="0" smtClean="0"/>
              <a:t>100 </a:t>
            </a:r>
            <a:r>
              <a:rPr lang="pt-BR" dirty="0" smtClean="0"/>
              <a:t>candidatos na Modalidade 2. </a:t>
            </a:r>
            <a:endParaRPr lang="pt-BR" dirty="0" smtClean="0"/>
          </a:p>
          <a:p>
            <a:pPr algn="just"/>
            <a:r>
              <a:rPr lang="pt-BR" dirty="0" smtClean="0"/>
              <a:t>A </a:t>
            </a:r>
            <a:r>
              <a:rPr lang="pt-BR" dirty="0" smtClean="0"/>
              <a:t>Unicamp disponibilizará um número ilimitado de isenções na Modalidade 3 aos candidatos que cumpram os requisitos</a:t>
            </a:r>
            <a:r>
              <a:rPr lang="pt-BR" dirty="0" smtClean="0"/>
              <a:t>.</a:t>
            </a:r>
          </a:p>
          <a:p>
            <a:pPr algn="just">
              <a:buNone/>
            </a:pPr>
            <a:endParaRPr lang="pt-BR" dirty="0" smtClean="0"/>
          </a:p>
          <a:p>
            <a:pPr algn="just"/>
            <a:r>
              <a:rPr lang="pt-BR" sz="3800" b="1" dirty="0" smtClean="0"/>
              <a:t>Em que data e como devo pedir a isenção</a:t>
            </a:r>
            <a:r>
              <a:rPr lang="pt-BR" sz="3800" b="1" dirty="0" smtClean="0"/>
              <a:t>?</a:t>
            </a:r>
          </a:p>
          <a:p>
            <a:pPr algn="just"/>
            <a:r>
              <a:rPr lang="pt-BR" dirty="0" smtClean="0"/>
              <a:t/>
            </a:r>
            <a:br>
              <a:rPr lang="pt-BR" dirty="0" smtClean="0"/>
            </a:br>
            <a:r>
              <a:rPr lang="pt-BR" dirty="0" smtClean="0"/>
              <a:t>A Unicamp abre as inscrições para o pedido de isenção geralmente no mês de abril de cada ano. Por isso, os candidatos devem ficar atentos às informações disponíveis nesta página</a:t>
            </a:r>
            <a:r>
              <a:rPr lang="pt-BR" dirty="0" smtClean="0"/>
              <a:t>.</a:t>
            </a:r>
          </a:p>
          <a:p>
            <a:pPr algn="just">
              <a:buNone/>
            </a:pPr>
            <a:endParaRPr lang="pt-BR" dirty="0" smtClean="0"/>
          </a:p>
          <a:p>
            <a:pPr algn="just"/>
            <a:r>
              <a:rPr lang="pt-BR" dirty="0" smtClean="0"/>
              <a:t> </a:t>
            </a:r>
            <a:r>
              <a:rPr lang="pt-BR" dirty="0" smtClean="0"/>
              <a:t>As inscrições são realizadas pela internet, através do preenchimento do Formulário de Inscrição disponível nesta página. Após o preenchimento, os candidatos precisam enviar a documentação à </a:t>
            </a:r>
            <a:r>
              <a:rPr lang="pt-BR" dirty="0" smtClean="0"/>
              <a:t>COMVEST </a:t>
            </a:r>
            <a:r>
              <a:rPr lang="pt-BR" dirty="0" smtClean="0"/>
              <a:t>pelo correio</a:t>
            </a:r>
            <a:r>
              <a:rPr lang="pt-BR" dirty="0" smtClean="0"/>
              <a:t>.</a:t>
            </a:r>
          </a:p>
          <a:p>
            <a:pPr algn="just"/>
            <a:endParaRPr lang="pt-BR" dirty="0" smtClean="0"/>
          </a:p>
          <a:p>
            <a:pPr algn="just"/>
            <a:r>
              <a:rPr lang="pt-BR" b="1" dirty="0" smtClean="0"/>
              <a:t>A COMVEST recebe até 30 de maio pedidos de isenção.</a:t>
            </a:r>
            <a:endParaRPr lang="pt-BR" b="1" dirty="0" smtClean="0"/>
          </a:p>
          <a:p>
            <a:endParaRPr lang="pt-BR" dirty="0"/>
          </a:p>
        </p:txBody>
      </p:sp>
      <p:pic>
        <p:nvPicPr>
          <p:cNvPr id="5" name="Picture 2"/>
          <p:cNvPicPr>
            <a:picLocks noChangeAspect="1" noChangeArrowheads="1"/>
          </p:cNvPicPr>
          <p:nvPr/>
        </p:nvPicPr>
        <p:blipFill>
          <a:blip r:embed="rId2" cstate="print"/>
          <a:srcRect/>
          <a:stretch>
            <a:fillRect/>
          </a:stretch>
        </p:blipFill>
        <p:spPr bwMode="auto">
          <a:xfrm>
            <a:off x="7451092" y="0"/>
            <a:ext cx="1692908" cy="1268760"/>
          </a:xfrm>
          <a:prstGeom prst="rect">
            <a:avLst/>
          </a:prstGeom>
          <a:noFill/>
          <a:ln w="9525">
            <a:noFill/>
            <a:round/>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ô">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ô">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162</TotalTime>
  <Words>812</Words>
  <Application>Microsoft Office PowerPoint</Application>
  <PresentationFormat>Apresentação na tela (4:3)</PresentationFormat>
  <Paragraphs>157</Paragraphs>
  <Slides>25</Slides>
  <Notes>3</Notes>
  <HiddenSlides>1</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Metrô</vt:lpstr>
      <vt:lpstr>Vestibular UNICAMP</vt:lpstr>
      <vt:lpstr>Vestibular UNICAMP</vt:lpstr>
      <vt:lpstr>Vestibular UNICAMP</vt:lpstr>
      <vt:lpstr>Slide 4</vt:lpstr>
      <vt:lpstr>Slide 5</vt:lpstr>
      <vt:lpstr>Slide 6</vt:lpstr>
      <vt:lpstr>Isenção da Taxa de Inscrição do Vestibular Unicamp </vt:lpstr>
      <vt:lpstr>O que é preciso?</vt:lpstr>
      <vt:lpstr>Quantas isenções a Unicamp concede?</vt:lpstr>
      <vt:lpstr>Quem recebe a isenção está inscrito automaticamente no Vestibular Unicamp?</vt:lpstr>
      <vt:lpstr>PAAIS - Programa de Ação Afirmativa e Inclusão Social.  </vt:lpstr>
      <vt:lpstr>Quem pode participar ?</vt:lpstr>
      <vt:lpstr>Como funciona ?</vt:lpstr>
      <vt:lpstr>TROTE DA CIDADANIA !!!</vt:lpstr>
      <vt:lpstr>Quarta feira</vt:lpstr>
      <vt:lpstr>Carta de Boas Vindas  </vt:lpstr>
      <vt:lpstr>Kit Calouro 2014  </vt:lpstr>
      <vt:lpstr>Orientação Educacional  </vt:lpstr>
      <vt:lpstr>Slide 19</vt:lpstr>
      <vt:lpstr>Slide 20</vt:lpstr>
      <vt:lpstr>A Vida no Campus Universitário</vt:lpstr>
      <vt:lpstr>Guias + Informações úteis do campus.</vt:lpstr>
      <vt:lpstr>Slide 23</vt:lpstr>
      <vt:lpstr>Disque Trote  </vt:lpstr>
      <vt:lpstr>FIM...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Vestibular UNICAMP</dc:title>
  <dc:creator>demarco</dc:creator>
  <cp:lastModifiedBy>demarco</cp:lastModifiedBy>
  <cp:revision>20</cp:revision>
  <dcterms:created xsi:type="dcterms:W3CDTF">2014-05-12T20:03:00Z</dcterms:created>
  <dcterms:modified xsi:type="dcterms:W3CDTF">2014-05-12T22:45:01Z</dcterms:modified>
</cp:coreProperties>
</file>