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256" r:id="rId3"/>
    <p:sldId id="270" r:id="rId4"/>
    <p:sldId id="272" r:id="rId5"/>
    <p:sldId id="271" r:id="rId6"/>
    <p:sldId id="276" r:id="rId7"/>
    <p:sldId id="275" r:id="rId8"/>
    <p:sldId id="277" r:id="rId9"/>
    <p:sldId id="279" r:id="rId10"/>
    <p:sldId id="262" r:id="rId11"/>
    <p:sldId id="263" r:id="rId12"/>
    <p:sldId id="264" r:id="rId13"/>
    <p:sldId id="261" r:id="rId14"/>
    <p:sldId id="260" r:id="rId15"/>
    <p:sldId id="259" r:id="rId16"/>
    <p:sldId id="258" r:id="rId17"/>
    <p:sldId id="265" r:id="rId18"/>
    <p:sldId id="285" r:id="rId19"/>
    <p:sldId id="283" r:id="rId20"/>
    <p:sldId id="284" r:id="rId21"/>
    <p:sldId id="286" r:id="rId22"/>
    <p:sldId id="290" r:id="rId23"/>
    <p:sldId id="333" r:id="rId24"/>
    <p:sldId id="334" r:id="rId25"/>
    <p:sldId id="335" r:id="rId26"/>
    <p:sldId id="266" r:id="rId27"/>
    <p:sldId id="295" r:id="rId28"/>
    <p:sldId id="298" r:id="rId29"/>
    <p:sldId id="296" r:id="rId30"/>
    <p:sldId id="293" r:id="rId31"/>
    <p:sldId id="313" r:id="rId32"/>
    <p:sldId id="297" r:id="rId33"/>
    <p:sldId id="292" r:id="rId34"/>
    <p:sldId id="28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10" r:id="rId46"/>
    <p:sldId id="311" r:id="rId47"/>
    <p:sldId id="312" r:id="rId48"/>
    <p:sldId id="309" r:id="rId49"/>
    <p:sldId id="289" r:id="rId50"/>
    <p:sldId id="327" r:id="rId51"/>
    <p:sldId id="328" r:id="rId52"/>
    <p:sldId id="329" r:id="rId53"/>
    <p:sldId id="330" r:id="rId54"/>
    <p:sldId id="332" r:id="rId55"/>
    <p:sldId id="320" r:id="rId56"/>
    <p:sldId id="319" r:id="rId57"/>
    <p:sldId id="323" r:id="rId58"/>
    <p:sldId id="325" r:id="rId59"/>
    <p:sldId id="337" r:id="rId60"/>
    <p:sldId id="338" r:id="rId61"/>
    <p:sldId id="341" r:id="rId62"/>
    <p:sldId id="342" r:id="rId63"/>
    <p:sldId id="343" r:id="rId64"/>
    <p:sldId id="280" r:id="rId65"/>
    <p:sldId id="321" r:id="rId66"/>
    <p:sldId id="273" r:id="rId67"/>
    <p:sldId id="339" r:id="rId6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D0B6F-2A39-40A1-9C1A-E954AA8AE5B3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89EA211-B4A8-4BA6-9068-627D66102C1D}">
      <dgm:prSet phldrT="[Texto]" custT="1"/>
      <dgm:spPr/>
      <dgm:t>
        <a:bodyPr/>
        <a:lstStyle/>
        <a:p>
          <a:r>
            <a:rPr lang="pt-BR" sz="2500" b="1" dirty="0" smtClean="0"/>
            <a:t>Gmail Avaliação de livros</a:t>
          </a:r>
        </a:p>
        <a:p>
          <a:r>
            <a:rPr lang="pt-BR" sz="2000" dirty="0" smtClean="0"/>
            <a:t>(avaliacaodelivroscapes@gmail.com)</a:t>
          </a:r>
          <a:endParaRPr lang="pt-BR" sz="2000" dirty="0"/>
        </a:p>
      </dgm:t>
    </dgm:pt>
    <dgm:pt modelId="{03F260B5-8EA1-4A2C-A2EB-F7E37F0D2F19}" type="parTrans" cxnId="{62912169-F021-4039-AA9F-06A60955AB41}">
      <dgm:prSet/>
      <dgm:spPr/>
      <dgm:t>
        <a:bodyPr/>
        <a:lstStyle/>
        <a:p>
          <a:endParaRPr lang="pt-BR"/>
        </a:p>
      </dgm:t>
    </dgm:pt>
    <dgm:pt modelId="{F00FA501-C646-4C2B-99AB-B81E9A8E753B}" type="sibTrans" cxnId="{62912169-F021-4039-AA9F-06A60955AB41}">
      <dgm:prSet/>
      <dgm:spPr/>
      <dgm:t>
        <a:bodyPr/>
        <a:lstStyle/>
        <a:p>
          <a:endParaRPr lang="pt-BR"/>
        </a:p>
      </dgm:t>
    </dgm:pt>
    <dgm:pt modelId="{31DF0EEE-DEBA-43DF-8D0C-7C54085178A0}">
      <dgm:prSet phldrT="[Texto]"/>
      <dgm:spPr/>
      <dgm:t>
        <a:bodyPr/>
        <a:lstStyle/>
        <a:p>
          <a:r>
            <a:rPr lang="pt-BR" dirty="0" smtClean="0"/>
            <a:t>Visualização de respostas</a:t>
          </a:r>
          <a:endParaRPr lang="pt-BR" dirty="0"/>
        </a:p>
      </dgm:t>
    </dgm:pt>
    <dgm:pt modelId="{C459676C-32F5-4876-875F-4023B167C890}" type="parTrans" cxnId="{F0127C24-9363-4275-B284-4AF27BFECA90}">
      <dgm:prSet/>
      <dgm:spPr/>
      <dgm:t>
        <a:bodyPr/>
        <a:lstStyle/>
        <a:p>
          <a:endParaRPr lang="pt-BR"/>
        </a:p>
      </dgm:t>
    </dgm:pt>
    <dgm:pt modelId="{F3A60742-C83F-4CCE-A948-150A3CFC9503}" type="sibTrans" cxnId="{F0127C24-9363-4275-B284-4AF27BFECA90}">
      <dgm:prSet/>
      <dgm:spPr/>
      <dgm:t>
        <a:bodyPr/>
        <a:lstStyle/>
        <a:p>
          <a:endParaRPr lang="pt-BR"/>
        </a:p>
      </dgm:t>
    </dgm:pt>
    <dgm:pt modelId="{8911062D-6C06-4BF4-972C-9F29BDAAB990}">
      <dgm:prSet phldrT="[Texto]"/>
      <dgm:spPr/>
      <dgm:t>
        <a:bodyPr/>
        <a:lstStyle/>
        <a:p>
          <a:r>
            <a:rPr lang="pt-BR" dirty="0" smtClean="0"/>
            <a:t>Edição de Respostas</a:t>
          </a:r>
          <a:endParaRPr lang="pt-BR" dirty="0"/>
        </a:p>
      </dgm:t>
    </dgm:pt>
    <dgm:pt modelId="{BFB3D3BF-E9F8-4E95-A472-024F41FD1F83}" type="parTrans" cxnId="{B60903DC-5147-4C9D-9E46-98F369F4710E}">
      <dgm:prSet/>
      <dgm:spPr/>
      <dgm:t>
        <a:bodyPr/>
        <a:lstStyle/>
        <a:p>
          <a:endParaRPr lang="pt-BR"/>
        </a:p>
      </dgm:t>
    </dgm:pt>
    <dgm:pt modelId="{1DB24C75-9086-445E-B9A7-7DAC80D58024}" type="sibTrans" cxnId="{B60903DC-5147-4C9D-9E46-98F369F4710E}">
      <dgm:prSet/>
      <dgm:spPr/>
      <dgm:t>
        <a:bodyPr/>
        <a:lstStyle/>
        <a:p>
          <a:endParaRPr lang="pt-BR"/>
        </a:p>
      </dgm:t>
    </dgm:pt>
    <dgm:pt modelId="{B383EA12-DB92-4A58-9CF0-2D2FC2EEA9F1}">
      <dgm:prSet phldrT="[Texto]"/>
      <dgm:spPr/>
      <dgm:t>
        <a:bodyPr/>
        <a:lstStyle/>
        <a:p>
          <a:r>
            <a:rPr lang="pt-BR" dirty="0" smtClean="0"/>
            <a:t>Visualização de Formulário</a:t>
          </a:r>
          <a:endParaRPr lang="pt-BR" dirty="0"/>
        </a:p>
      </dgm:t>
    </dgm:pt>
    <dgm:pt modelId="{F44CB203-2FCB-454F-853E-42FCC16B8FF7}" type="parTrans" cxnId="{668E728E-D9BF-4D32-9C3A-0CC70266E062}">
      <dgm:prSet/>
      <dgm:spPr/>
      <dgm:t>
        <a:bodyPr/>
        <a:lstStyle/>
        <a:p>
          <a:endParaRPr lang="pt-BR"/>
        </a:p>
      </dgm:t>
    </dgm:pt>
    <dgm:pt modelId="{40FF0116-9BA6-46C6-93E6-789C98E5F065}" type="sibTrans" cxnId="{668E728E-D9BF-4D32-9C3A-0CC70266E062}">
      <dgm:prSet/>
      <dgm:spPr/>
      <dgm:t>
        <a:bodyPr/>
        <a:lstStyle/>
        <a:p>
          <a:endParaRPr lang="pt-BR"/>
        </a:p>
      </dgm:t>
    </dgm:pt>
    <dgm:pt modelId="{F6E82BAE-114E-4847-A485-AD913B9C1CC7}">
      <dgm:prSet phldrT="[Texto]"/>
      <dgm:spPr/>
      <dgm:t>
        <a:bodyPr/>
        <a:lstStyle/>
        <a:p>
          <a:r>
            <a:rPr lang="pt-BR" dirty="0" smtClean="0"/>
            <a:t>Edição de Formulário</a:t>
          </a:r>
          <a:endParaRPr lang="pt-BR" dirty="0"/>
        </a:p>
      </dgm:t>
    </dgm:pt>
    <dgm:pt modelId="{E01616AC-C230-4DDC-A448-E98275821CC5}" type="parTrans" cxnId="{498124E8-9696-496B-A55D-18FCD744AAAD}">
      <dgm:prSet/>
      <dgm:spPr/>
      <dgm:t>
        <a:bodyPr/>
        <a:lstStyle/>
        <a:p>
          <a:endParaRPr lang="pt-BR"/>
        </a:p>
      </dgm:t>
    </dgm:pt>
    <dgm:pt modelId="{CF93442F-493B-4D3E-AFE2-C5E1944178F4}" type="sibTrans" cxnId="{498124E8-9696-496B-A55D-18FCD744AAAD}">
      <dgm:prSet/>
      <dgm:spPr/>
      <dgm:t>
        <a:bodyPr/>
        <a:lstStyle/>
        <a:p>
          <a:endParaRPr lang="pt-BR"/>
        </a:p>
      </dgm:t>
    </dgm:pt>
    <dgm:pt modelId="{82DA0BF0-1BA0-4F12-9A75-FD34DCD092E9}" type="pres">
      <dgm:prSet presAssocID="{B08D0B6F-2A39-40A1-9C1A-E954AA8AE5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9E28CDD-9F1F-421A-899E-30356800E9BD}" type="pres">
      <dgm:prSet presAssocID="{089EA211-B4A8-4BA6-9068-627D66102C1D}" presName="hierRoot1" presStyleCnt="0">
        <dgm:presLayoutVars>
          <dgm:hierBranch val="init"/>
        </dgm:presLayoutVars>
      </dgm:prSet>
      <dgm:spPr/>
    </dgm:pt>
    <dgm:pt modelId="{5263F90D-8BD3-4384-93A7-8F605A18FBA7}" type="pres">
      <dgm:prSet presAssocID="{089EA211-B4A8-4BA6-9068-627D66102C1D}" presName="rootComposite1" presStyleCnt="0"/>
      <dgm:spPr/>
    </dgm:pt>
    <dgm:pt modelId="{CEF59D9C-45F7-490B-BCF7-9958A9479B67}" type="pres">
      <dgm:prSet presAssocID="{089EA211-B4A8-4BA6-9068-627D66102C1D}" presName="rootText1" presStyleLbl="node0" presStyleIdx="0" presStyleCnt="1" custScaleX="2811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429E33-9279-4D9E-9A73-EC54E36B568E}" type="pres">
      <dgm:prSet presAssocID="{089EA211-B4A8-4BA6-9068-627D66102C1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12B95B7-8268-4DA2-97B9-2F4A11AADBEA}" type="pres">
      <dgm:prSet presAssocID="{089EA211-B4A8-4BA6-9068-627D66102C1D}" presName="hierChild2" presStyleCnt="0"/>
      <dgm:spPr/>
    </dgm:pt>
    <dgm:pt modelId="{6C6D2AE3-E041-4238-BFED-AE2B6CC9D15F}" type="pres">
      <dgm:prSet presAssocID="{C459676C-32F5-4876-875F-4023B167C890}" presName="Name37" presStyleLbl="parChTrans1D2" presStyleIdx="0" presStyleCnt="4"/>
      <dgm:spPr/>
      <dgm:t>
        <a:bodyPr/>
        <a:lstStyle/>
        <a:p>
          <a:endParaRPr lang="pt-BR"/>
        </a:p>
      </dgm:t>
    </dgm:pt>
    <dgm:pt modelId="{1CB924DC-93E3-4BB6-BA4E-9435832C1872}" type="pres">
      <dgm:prSet presAssocID="{31DF0EEE-DEBA-43DF-8D0C-7C54085178A0}" presName="hierRoot2" presStyleCnt="0">
        <dgm:presLayoutVars>
          <dgm:hierBranch val="init"/>
        </dgm:presLayoutVars>
      </dgm:prSet>
      <dgm:spPr/>
    </dgm:pt>
    <dgm:pt modelId="{BE83247E-4FF1-441F-8DA4-A884F143C357}" type="pres">
      <dgm:prSet presAssocID="{31DF0EEE-DEBA-43DF-8D0C-7C54085178A0}" presName="rootComposite" presStyleCnt="0"/>
      <dgm:spPr/>
    </dgm:pt>
    <dgm:pt modelId="{83137EDE-E53E-4A6A-BA80-3ACFC8702630}" type="pres">
      <dgm:prSet presAssocID="{31DF0EEE-DEBA-43DF-8D0C-7C54085178A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45EC21-6637-4174-A732-8C2339E1B398}" type="pres">
      <dgm:prSet presAssocID="{31DF0EEE-DEBA-43DF-8D0C-7C54085178A0}" presName="rootConnector" presStyleLbl="node2" presStyleIdx="0" presStyleCnt="4"/>
      <dgm:spPr/>
      <dgm:t>
        <a:bodyPr/>
        <a:lstStyle/>
        <a:p>
          <a:endParaRPr lang="pt-BR"/>
        </a:p>
      </dgm:t>
    </dgm:pt>
    <dgm:pt modelId="{9B91BAB7-3CFC-4171-865D-09B42967712D}" type="pres">
      <dgm:prSet presAssocID="{31DF0EEE-DEBA-43DF-8D0C-7C54085178A0}" presName="hierChild4" presStyleCnt="0"/>
      <dgm:spPr/>
    </dgm:pt>
    <dgm:pt modelId="{EDA11182-109C-4316-A051-C61773280319}" type="pres">
      <dgm:prSet presAssocID="{31DF0EEE-DEBA-43DF-8D0C-7C54085178A0}" presName="hierChild5" presStyleCnt="0"/>
      <dgm:spPr/>
    </dgm:pt>
    <dgm:pt modelId="{7B48F98D-C0EA-4326-9521-B00E0787FC0E}" type="pres">
      <dgm:prSet presAssocID="{BFB3D3BF-E9F8-4E95-A472-024F41FD1F83}" presName="Name37" presStyleLbl="parChTrans1D2" presStyleIdx="1" presStyleCnt="4"/>
      <dgm:spPr/>
      <dgm:t>
        <a:bodyPr/>
        <a:lstStyle/>
        <a:p>
          <a:endParaRPr lang="pt-BR"/>
        </a:p>
      </dgm:t>
    </dgm:pt>
    <dgm:pt modelId="{A38123FD-75DB-40D3-99BB-AE494B55973A}" type="pres">
      <dgm:prSet presAssocID="{8911062D-6C06-4BF4-972C-9F29BDAAB990}" presName="hierRoot2" presStyleCnt="0">
        <dgm:presLayoutVars>
          <dgm:hierBranch val="init"/>
        </dgm:presLayoutVars>
      </dgm:prSet>
      <dgm:spPr/>
    </dgm:pt>
    <dgm:pt modelId="{7C7E9CBB-05B6-41E3-AA07-4B814C2B3CCC}" type="pres">
      <dgm:prSet presAssocID="{8911062D-6C06-4BF4-972C-9F29BDAAB990}" presName="rootComposite" presStyleCnt="0"/>
      <dgm:spPr/>
    </dgm:pt>
    <dgm:pt modelId="{52F6DBD3-BB1A-452D-882D-B11D13234269}" type="pres">
      <dgm:prSet presAssocID="{8911062D-6C06-4BF4-972C-9F29BDAAB99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8D2244-ECDA-42EF-979A-5B90E9A4413B}" type="pres">
      <dgm:prSet presAssocID="{8911062D-6C06-4BF4-972C-9F29BDAAB990}" presName="rootConnector" presStyleLbl="node2" presStyleIdx="1" presStyleCnt="4"/>
      <dgm:spPr/>
      <dgm:t>
        <a:bodyPr/>
        <a:lstStyle/>
        <a:p>
          <a:endParaRPr lang="pt-BR"/>
        </a:p>
      </dgm:t>
    </dgm:pt>
    <dgm:pt modelId="{818FCE65-D72D-407A-AE45-E957A8E0B758}" type="pres">
      <dgm:prSet presAssocID="{8911062D-6C06-4BF4-972C-9F29BDAAB990}" presName="hierChild4" presStyleCnt="0"/>
      <dgm:spPr/>
    </dgm:pt>
    <dgm:pt modelId="{D7EC74CE-9799-4815-A6CB-C4171F396094}" type="pres">
      <dgm:prSet presAssocID="{8911062D-6C06-4BF4-972C-9F29BDAAB990}" presName="hierChild5" presStyleCnt="0"/>
      <dgm:spPr/>
    </dgm:pt>
    <dgm:pt modelId="{DAE188B3-2A31-49B6-A6E2-91C306D14CC2}" type="pres">
      <dgm:prSet presAssocID="{F44CB203-2FCB-454F-853E-42FCC16B8FF7}" presName="Name37" presStyleLbl="parChTrans1D2" presStyleIdx="2" presStyleCnt="4"/>
      <dgm:spPr/>
      <dgm:t>
        <a:bodyPr/>
        <a:lstStyle/>
        <a:p>
          <a:endParaRPr lang="pt-BR"/>
        </a:p>
      </dgm:t>
    </dgm:pt>
    <dgm:pt modelId="{1FC3E870-823F-478B-AFEB-E3F492969BFB}" type="pres">
      <dgm:prSet presAssocID="{B383EA12-DB92-4A58-9CF0-2D2FC2EEA9F1}" presName="hierRoot2" presStyleCnt="0">
        <dgm:presLayoutVars>
          <dgm:hierBranch val="init"/>
        </dgm:presLayoutVars>
      </dgm:prSet>
      <dgm:spPr/>
    </dgm:pt>
    <dgm:pt modelId="{584181C5-27AF-4935-9E9B-024B64139678}" type="pres">
      <dgm:prSet presAssocID="{B383EA12-DB92-4A58-9CF0-2D2FC2EEA9F1}" presName="rootComposite" presStyleCnt="0"/>
      <dgm:spPr/>
    </dgm:pt>
    <dgm:pt modelId="{08E0D996-336F-4F7F-BD9D-1D82917B59DA}" type="pres">
      <dgm:prSet presAssocID="{B383EA12-DB92-4A58-9CF0-2D2FC2EEA9F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448A55-F074-45EB-99E1-AC6010DFD1F9}" type="pres">
      <dgm:prSet presAssocID="{B383EA12-DB92-4A58-9CF0-2D2FC2EEA9F1}" presName="rootConnector" presStyleLbl="node2" presStyleIdx="2" presStyleCnt="4"/>
      <dgm:spPr/>
      <dgm:t>
        <a:bodyPr/>
        <a:lstStyle/>
        <a:p>
          <a:endParaRPr lang="pt-BR"/>
        </a:p>
      </dgm:t>
    </dgm:pt>
    <dgm:pt modelId="{4A6B26B1-6F8B-4FF8-823E-CB43800413FC}" type="pres">
      <dgm:prSet presAssocID="{B383EA12-DB92-4A58-9CF0-2D2FC2EEA9F1}" presName="hierChild4" presStyleCnt="0"/>
      <dgm:spPr/>
    </dgm:pt>
    <dgm:pt modelId="{1EE14A27-DB27-4605-AF10-A93C26BE990A}" type="pres">
      <dgm:prSet presAssocID="{B383EA12-DB92-4A58-9CF0-2D2FC2EEA9F1}" presName="hierChild5" presStyleCnt="0"/>
      <dgm:spPr/>
    </dgm:pt>
    <dgm:pt modelId="{43D1167C-EE62-4257-8584-B2CE654653C9}" type="pres">
      <dgm:prSet presAssocID="{E01616AC-C230-4DDC-A448-E98275821CC5}" presName="Name37" presStyleLbl="parChTrans1D2" presStyleIdx="3" presStyleCnt="4"/>
      <dgm:spPr/>
      <dgm:t>
        <a:bodyPr/>
        <a:lstStyle/>
        <a:p>
          <a:endParaRPr lang="pt-BR"/>
        </a:p>
      </dgm:t>
    </dgm:pt>
    <dgm:pt modelId="{1A1AB5CC-B281-4DF4-8D04-D81AA093BFF6}" type="pres">
      <dgm:prSet presAssocID="{F6E82BAE-114E-4847-A485-AD913B9C1CC7}" presName="hierRoot2" presStyleCnt="0">
        <dgm:presLayoutVars>
          <dgm:hierBranch val="init"/>
        </dgm:presLayoutVars>
      </dgm:prSet>
      <dgm:spPr/>
    </dgm:pt>
    <dgm:pt modelId="{2B03AB0B-C479-4F23-A487-0E87854C1611}" type="pres">
      <dgm:prSet presAssocID="{F6E82BAE-114E-4847-A485-AD913B9C1CC7}" presName="rootComposite" presStyleCnt="0"/>
      <dgm:spPr/>
    </dgm:pt>
    <dgm:pt modelId="{E80BFA24-4064-4A76-ACC1-A4970B8B88AA}" type="pres">
      <dgm:prSet presAssocID="{F6E82BAE-114E-4847-A485-AD913B9C1CC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D4BDF6-1A6F-4689-B358-B28368183738}" type="pres">
      <dgm:prSet presAssocID="{F6E82BAE-114E-4847-A485-AD913B9C1CC7}" presName="rootConnector" presStyleLbl="node2" presStyleIdx="3" presStyleCnt="4"/>
      <dgm:spPr/>
      <dgm:t>
        <a:bodyPr/>
        <a:lstStyle/>
        <a:p>
          <a:endParaRPr lang="pt-BR"/>
        </a:p>
      </dgm:t>
    </dgm:pt>
    <dgm:pt modelId="{175C9554-E572-4BD4-B08B-3DA06B315D81}" type="pres">
      <dgm:prSet presAssocID="{F6E82BAE-114E-4847-A485-AD913B9C1CC7}" presName="hierChild4" presStyleCnt="0"/>
      <dgm:spPr/>
    </dgm:pt>
    <dgm:pt modelId="{42B6E185-5730-4628-B8FD-4837589D2D1A}" type="pres">
      <dgm:prSet presAssocID="{F6E82BAE-114E-4847-A485-AD913B9C1CC7}" presName="hierChild5" presStyleCnt="0"/>
      <dgm:spPr/>
    </dgm:pt>
    <dgm:pt modelId="{D9536D50-9B8F-48A6-A4BE-C5483B3EF2FA}" type="pres">
      <dgm:prSet presAssocID="{089EA211-B4A8-4BA6-9068-627D66102C1D}" presName="hierChild3" presStyleCnt="0"/>
      <dgm:spPr/>
    </dgm:pt>
  </dgm:ptLst>
  <dgm:cxnLst>
    <dgm:cxn modelId="{F0127C24-9363-4275-B284-4AF27BFECA90}" srcId="{089EA211-B4A8-4BA6-9068-627D66102C1D}" destId="{31DF0EEE-DEBA-43DF-8D0C-7C54085178A0}" srcOrd="0" destOrd="0" parTransId="{C459676C-32F5-4876-875F-4023B167C890}" sibTransId="{F3A60742-C83F-4CCE-A948-150A3CFC9503}"/>
    <dgm:cxn modelId="{6B8424A8-98BE-413D-A1CD-AB8ECDE40DF0}" type="presOf" srcId="{089EA211-B4A8-4BA6-9068-627D66102C1D}" destId="{CEF59D9C-45F7-490B-BCF7-9958A9479B67}" srcOrd="0" destOrd="0" presId="urn:microsoft.com/office/officeart/2005/8/layout/orgChart1"/>
    <dgm:cxn modelId="{668E728E-D9BF-4D32-9C3A-0CC70266E062}" srcId="{089EA211-B4A8-4BA6-9068-627D66102C1D}" destId="{B383EA12-DB92-4A58-9CF0-2D2FC2EEA9F1}" srcOrd="2" destOrd="0" parTransId="{F44CB203-2FCB-454F-853E-42FCC16B8FF7}" sibTransId="{40FF0116-9BA6-46C6-93E6-789C98E5F065}"/>
    <dgm:cxn modelId="{498124E8-9696-496B-A55D-18FCD744AAAD}" srcId="{089EA211-B4A8-4BA6-9068-627D66102C1D}" destId="{F6E82BAE-114E-4847-A485-AD913B9C1CC7}" srcOrd="3" destOrd="0" parTransId="{E01616AC-C230-4DDC-A448-E98275821CC5}" sibTransId="{CF93442F-493B-4D3E-AFE2-C5E1944178F4}"/>
    <dgm:cxn modelId="{FC0402F2-0519-4C5A-A533-26F4FBA54965}" type="presOf" srcId="{F6E82BAE-114E-4847-A485-AD913B9C1CC7}" destId="{1AD4BDF6-1A6F-4689-B358-B28368183738}" srcOrd="1" destOrd="0" presId="urn:microsoft.com/office/officeart/2005/8/layout/orgChart1"/>
    <dgm:cxn modelId="{A76DBA4C-8278-4608-8D9F-B4424AB2F72B}" type="presOf" srcId="{31DF0EEE-DEBA-43DF-8D0C-7C54085178A0}" destId="{83137EDE-E53E-4A6A-BA80-3ACFC8702630}" srcOrd="0" destOrd="0" presId="urn:microsoft.com/office/officeart/2005/8/layout/orgChart1"/>
    <dgm:cxn modelId="{30DED503-35B5-45A4-934D-F399BC4E86E0}" type="presOf" srcId="{8911062D-6C06-4BF4-972C-9F29BDAAB990}" destId="{BB8D2244-ECDA-42EF-979A-5B90E9A4413B}" srcOrd="1" destOrd="0" presId="urn:microsoft.com/office/officeart/2005/8/layout/orgChart1"/>
    <dgm:cxn modelId="{3B68D7DE-CC32-4BCE-892B-5B60F3A9FB5A}" type="presOf" srcId="{31DF0EEE-DEBA-43DF-8D0C-7C54085178A0}" destId="{2D45EC21-6637-4174-A732-8C2339E1B398}" srcOrd="1" destOrd="0" presId="urn:microsoft.com/office/officeart/2005/8/layout/orgChart1"/>
    <dgm:cxn modelId="{219D4D61-D28A-406E-988E-03CA7E78C9D8}" type="presOf" srcId="{8911062D-6C06-4BF4-972C-9F29BDAAB990}" destId="{52F6DBD3-BB1A-452D-882D-B11D13234269}" srcOrd="0" destOrd="0" presId="urn:microsoft.com/office/officeart/2005/8/layout/orgChart1"/>
    <dgm:cxn modelId="{BEE0EF99-90D7-47D5-9C77-DC8711B57D36}" type="presOf" srcId="{089EA211-B4A8-4BA6-9068-627D66102C1D}" destId="{42429E33-9279-4D9E-9A73-EC54E36B568E}" srcOrd="1" destOrd="0" presId="urn:microsoft.com/office/officeart/2005/8/layout/orgChart1"/>
    <dgm:cxn modelId="{ADDCA415-695B-4CC9-8D52-875A24691CF5}" type="presOf" srcId="{C459676C-32F5-4876-875F-4023B167C890}" destId="{6C6D2AE3-E041-4238-BFED-AE2B6CC9D15F}" srcOrd="0" destOrd="0" presId="urn:microsoft.com/office/officeart/2005/8/layout/orgChart1"/>
    <dgm:cxn modelId="{B60903DC-5147-4C9D-9E46-98F369F4710E}" srcId="{089EA211-B4A8-4BA6-9068-627D66102C1D}" destId="{8911062D-6C06-4BF4-972C-9F29BDAAB990}" srcOrd="1" destOrd="0" parTransId="{BFB3D3BF-E9F8-4E95-A472-024F41FD1F83}" sibTransId="{1DB24C75-9086-445E-B9A7-7DAC80D58024}"/>
    <dgm:cxn modelId="{62912169-F021-4039-AA9F-06A60955AB41}" srcId="{B08D0B6F-2A39-40A1-9C1A-E954AA8AE5B3}" destId="{089EA211-B4A8-4BA6-9068-627D66102C1D}" srcOrd="0" destOrd="0" parTransId="{03F260B5-8EA1-4A2C-A2EB-F7E37F0D2F19}" sibTransId="{F00FA501-C646-4C2B-99AB-B81E9A8E753B}"/>
    <dgm:cxn modelId="{F0E74D9A-417E-463F-B18A-144378A03C53}" type="presOf" srcId="{BFB3D3BF-E9F8-4E95-A472-024F41FD1F83}" destId="{7B48F98D-C0EA-4326-9521-B00E0787FC0E}" srcOrd="0" destOrd="0" presId="urn:microsoft.com/office/officeart/2005/8/layout/orgChart1"/>
    <dgm:cxn modelId="{3C18042C-E15D-4900-B758-42FF0D1F2358}" type="presOf" srcId="{B383EA12-DB92-4A58-9CF0-2D2FC2EEA9F1}" destId="{63448A55-F074-45EB-99E1-AC6010DFD1F9}" srcOrd="1" destOrd="0" presId="urn:microsoft.com/office/officeart/2005/8/layout/orgChart1"/>
    <dgm:cxn modelId="{A9FEFDF0-553F-42CE-8DA6-08BE593B5526}" type="presOf" srcId="{B383EA12-DB92-4A58-9CF0-2D2FC2EEA9F1}" destId="{08E0D996-336F-4F7F-BD9D-1D82917B59DA}" srcOrd="0" destOrd="0" presId="urn:microsoft.com/office/officeart/2005/8/layout/orgChart1"/>
    <dgm:cxn modelId="{BDE4FE10-D484-44E7-B976-328013148FEE}" type="presOf" srcId="{F6E82BAE-114E-4847-A485-AD913B9C1CC7}" destId="{E80BFA24-4064-4A76-ACC1-A4970B8B88AA}" srcOrd="0" destOrd="0" presId="urn:microsoft.com/office/officeart/2005/8/layout/orgChart1"/>
    <dgm:cxn modelId="{15BB6133-4257-4B3F-BE8F-AA05B88B40AF}" type="presOf" srcId="{F44CB203-2FCB-454F-853E-42FCC16B8FF7}" destId="{DAE188B3-2A31-49B6-A6E2-91C306D14CC2}" srcOrd="0" destOrd="0" presId="urn:microsoft.com/office/officeart/2005/8/layout/orgChart1"/>
    <dgm:cxn modelId="{E4444684-3DDD-451B-95D3-0EB18AD28F34}" type="presOf" srcId="{B08D0B6F-2A39-40A1-9C1A-E954AA8AE5B3}" destId="{82DA0BF0-1BA0-4F12-9A75-FD34DCD092E9}" srcOrd="0" destOrd="0" presId="urn:microsoft.com/office/officeart/2005/8/layout/orgChart1"/>
    <dgm:cxn modelId="{41C54043-C7FA-41BC-B734-ED4E7C5F9D1C}" type="presOf" srcId="{E01616AC-C230-4DDC-A448-E98275821CC5}" destId="{43D1167C-EE62-4257-8584-B2CE654653C9}" srcOrd="0" destOrd="0" presId="urn:microsoft.com/office/officeart/2005/8/layout/orgChart1"/>
    <dgm:cxn modelId="{88D6AD2A-114C-4136-BD84-EE93712F1D95}" type="presParOf" srcId="{82DA0BF0-1BA0-4F12-9A75-FD34DCD092E9}" destId="{D9E28CDD-9F1F-421A-899E-30356800E9BD}" srcOrd="0" destOrd="0" presId="urn:microsoft.com/office/officeart/2005/8/layout/orgChart1"/>
    <dgm:cxn modelId="{F7245FB5-7411-4CB0-896C-F213F36560D1}" type="presParOf" srcId="{D9E28CDD-9F1F-421A-899E-30356800E9BD}" destId="{5263F90D-8BD3-4384-93A7-8F605A18FBA7}" srcOrd="0" destOrd="0" presId="urn:microsoft.com/office/officeart/2005/8/layout/orgChart1"/>
    <dgm:cxn modelId="{BB790849-185E-4CE4-848B-B9D174DA5E4C}" type="presParOf" srcId="{5263F90D-8BD3-4384-93A7-8F605A18FBA7}" destId="{CEF59D9C-45F7-490B-BCF7-9958A9479B67}" srcOrd="0" destOrd="0" presId="urn:microsoft.com/office/officeart/2005/8/layout/orgChart1"/>
    <dgm:cxn modelId="{5B131A80-33A5-4F78-8131-BB52E5D47C9C}" type="presParOf" srcId="{5263F90D-8BD3-4384-93A7-8F605A18FBA7}" destId="{42429E33-9279-4D9E-9A73-EC54E36B568E}" srcOrd="1" destOrd="0" presId="urn:microsoft.com/office/officeart/2005/8/layout/orgChart1"/>
    <dgm:cxn modelId="{04D1A88A-819A-4748-915A-D4CEFC26CCF0}" type="presParOf" srcId="{D9E28CDD-9F1F-421A-899E-30356800E9BD}" destId="{812B95B7-8268-4DA2-97B9-2F4A11AADBEA}" srcOrd="1" destOrd="0" presId="urn:microsoft.com/office/officeart/2005/8/layout/orgChart1"/>
    <dgm:cxn modelId="{CAF1F7DA-A680-4C62-9B2D-3E8ED80B03DC}" type="presParOf" srcId="{812B95B7-8268-4DA2-97B9-2F4A11AADBEA}" destId="{6C6D2AE3-E041-4238-BFED-AE2B6CC9D15F}" srcOrd="0" destOrd="0" presId="urn:microsoft.com/office/officeart/2005/8/layout/orgChart1"/>
    <dgm:cxn modelId="{5890F564-5B31-4870-B3D3-22FF3D13D49B}" type="presParOf" srcId="{812B95B7-8268-4DA2-97B9-2F4A11AADBEA}" destId="{1CB924DC-93E3-4BB6-BA4E-9435832C1872}" srcOrd="1" destOrd="0" presId="urn:microsoft.com/office/officeart/2005/8/layout/orgChart1"/>
    <dgm:cxn modelId="{5816AB1B-8DA9-4163-9F7C-37444C21E361}" type="presParOf" srcId="{1CB924DC-93E3-4BB6-BA4E-9435832C1872}" destId="{BE83247E-4FF1-441F-8DA4-A884F143C357}" srcOrd="0" destOrd="0" presId="urn:microsoft.com/office/officeart/2005/8/layout/orgChart1"/>
    <dgm:cxn modelId="{124764CF-265F-4CC7-A7CE-E95C7B69DB60}" type="presParOf" srcId="{BE83247E-4FF1-441F-8DA4-A884F143C357}" destId="{83137EDE-E53E-4A6A-BA80-3ACFC8702630}" srcOrd="0" destOrd="0" presId="urn:microsoft.com/office/officeart/2005/8/layout/orgChart1"/>
    <dgm:cxn modelId="{574CBB0F-3B30-400B-8000-10903FBD2AA2}" type="presParOf" srcId="{BE83247E-4FF1-441F-8DA4-A884F143C357}" destId="{2D45EC21-6637-4174-A732-8C2339E1B398}" srcOrd="1" destOrd="0" presId="urn:microsoft.com/office/officeart/2005/8/layout/orgChart1"/>
    <dgm:cxn modelId="{86DD1DA5-908A-4F6F-9BB2-B918F7890F18}" type="presParOf" srcId="{1CB924DC-93E3-4BB6-BA4E-9435832C1872}" destId="{9B91BAB7-3CFC-4171-865D-09B42967712D}" srcOrd="1" destOrd="0" presId="urn:microsoft.com/office/officeart/2005/8/layout/orgChart1"/>
    <dgm:cxn modelId="{9FEA4DBA-C7F1-46B0-8C96-F58469DA0343}" type="presParOf" srcId="{1CB924DC-93E3-4BB6-BA4E-9435832C1872}" destId="{EDA11182-109C-4316-A051-C61773280319}" srcOrd="2" destOrd="0" presId="urn:microsoft.com/office/officeart/2005/8/layout/orgChart1"/>
    <dgm:cxn modelId="{EF01DFCF-C51B-493B-9AAB-0368031F22C6}" type="presParOf" srcId="{812B95B7-8268-4DA2-97B9-2F4A11AADBEA}" destId="{7B48F98D-C0EA-4326-9521-B00E0787FC0E}" srcOrd="2" destOrd="0" presId="urn:microsoft.com/office/officeart/2005/8/layout/orgChart1"/>
    <dgm:cxn modelId="{3A4CA07E-1844-4411-BA7C-8C10C9521D4E}" type="presParOf" srcId="{812B95B7-8268-4DA2-97B9-2F4A11AADBEA}" destId="{A38123FD-75DB-40D3-99BB-AE494B55973A}" srcOrd="3" destOrd="0" presId="urn:microsoft.com/office/officeart/2005/8/layout/orgChart1"/>
    <dgm:cxn modelId="{EEA8EA9E-496B-495E-810F-81D434CA5F3E}" type="presParOf" srcId="{A38123FD-75DB-40D3-99BB-AE494B55973A}" destId="{7C7E9CBB-05B6-41E3-AA07-4B814C2B3CCC}" srcOrd="0" destOrd="0" presId="urn:microsoft.com/office/officeart/2005/8/layout/orgChart1"/>
    <dgm:cxn modelId="{2A6267A2-83DB-4464-9EDB-F2A153F9E8A8}" type="presParOf" srcId="{7C7E9CBB-05B6-41E3-AA07-4B814C2B3CCC}" destId="{52F6DBD3-BB1A-452D-882D-B11D13234269}" srcOrd="0" destOrd="0" presId="urn:microsoft.com/office/officeart/2005/8/layout/orgChart1"/>
    <dgm:cxn modelId="{A0383B70-D26F-4495-961B-EDE788192380}" type="presParOf" srcId="{7C7E9CBB-05B6-41E3-AA07-4B814C2B3CCC}" destId="{BB8D2244-ECDA-42EF-979A-5B90E9A4413B}" srcOrd="1" destOrd="0" presId="urn:microsoft.com/office/officeart/2005/8/layout/orgChart1"/>
    <dgm:cxn modelId="{C0C5C39D-4EFC-4491-B1E1-6F68F7B2949B}" type="presParOf" srcId="{A38123FD-75DB-40D3-99BB-AE494B55973A}" destId="{818FCE65-D72D-407A-AE45-E957A8E0B758}" srcOrd="1" destOrd="0" presId="urn:microsoft.com/office/officeart/2005/8/layout/orgChart1"/>
    <dgm:cxn modelId="{CD1D7088-D49F-4AB4-91B9-7FFD15D2AD3E}" type="presParOf" srcId="{A38123FD-75DB-40D3-99BB-AE494B55973A}" destId="{D7EC74CE-9799-4815-A6CB-C4171F396094}" srcOrd="2" destOrd="0" presId="urn:microsoft.com/office/officeart/2005/8/layout/orgChart1"/>
    <dgm:cxn modelId="{6032B262-C72A-4F3B-A514-DD787DA33A2A}" type="presParOf" srcId="{812B95B7-8268-4DA2-97B9-2F4A11AADBEA}" destId="{DAE188B3-2A31-49B6-A6E2-91C306D14CC2}" srcOrd="4" destOrd="0" presId="urn:microsoft.com/office/officeart/2005/8/layout/orgChart1"/>
    <dgm:cxn modelId="{739655C8-ECB8-44BE-8C68-B2A773FA846A}" type="presParOf" srcId="{812B95B7-8268-4DA2-97B9-2F4A11AADBEA}" destId="{1FC3E870-823F-478B-AFEB-E3F492969BFB}" srcOrd="5" destOrd="0" presId="urn:microsoft.com/office/officeart/2005/8/layout/orgChart1"/>
    <dgm:cxn modelId="{24831215-915A-4448-8F5B-0772E305B620}" type="presParOf" srcId="{1FC3E870-823F-478B-AFEB-E3F492969BFB}" destId="{584181C5-27AF-4935-9E9B-024B64139678}" srcOrd="0" destOrd="0" presId="urn:microsoft.com/office/officeart/2005/8/layout/orgChart1"/>
    <dgm:cxn modelId="{D63A93A6-11B6-4CE0-AEC9-B6ABFB0176D6}" type="presParOf" srcId="{584181C5-27AF-4935-9E9B-024B64139678}" destId="{08E0D996-336F-4F7F-BD9D-1D82917B59DA}" srcOrd="0" destOrd="0" presId="urn:microsoft.com/office/officeart/2005/8/layout/orgChart1"/>
    <dgm:cxn modelId="{A02FBCD2-AD3B-4B03-8E41-E5ABB34F61F8}" type="presParOf" srcId="{584181C5-27AF-4935-9E9B-024B64139678}" destId="{63448A55-F074-45EB-99E1-AC6010DFD1F9}" srcOrd="1" destOrd="0" presId="urn:microsoft.com/office/officeart/2005/8/layout/orgChart1"/>
    <dgm:cxn modelId="{B90260E2-27B9-47B3-B7D4-5144B6523912}" type="presParOf" srcId="{1FC3E870-823F-478B-AFEB-E3F492969BFB}" destId="{4A6B26B1-6F8B-4FF8-823E-CB43800413FC}" srcOrd="1" destOrd="0" presId="urn:microsoft.com/office/officeart/2005/8/layout/orgChart1"/>
    <dgm:cxn modelId="{93268B1B-B3E3-4D51-AFC3-76FFE7237C4C}" type="presParOf" srcId="{1FC3E870-823F-478B-AFEB-E3F492969BFB}" destId="{1EE14A27-DB27-4605-AF10-A93C26BE990A}" srcOrd="2" destOrd="0" presId="urn:microsoft.com/office/officeart/2005/8/layout/orgChart1"/>
    <dgm:cxn modelId="{3ECA16C7-B242-4BEF-BB81-BD5CAE3482FC}" type="presParOf" srcId="{812B95B7-8268-4DA2-97B9-2F4A11AADBEA}" destId="{43D1167C-EE62-4257-8584-B2CE654653C9}" srcOrd="6" destOrd="0" presId="urn:microsoft.com/office/officeart/2005/8/layout/orgChart1"/>
    <dgm:cxn modelId="{F5FD0034-D48C-4B40-B1F5-35C75B62EC6B}" type="presParOf" srcId="{812B95B7-8268-4DA2-97B9-2F4A11AADBEA}" destId="{1A1AB5CC-B281-4DF4-8D04-D81AA093BFF6}" srcOrd="7" destOrd="0" presId="urn:microsoft.com/office/officeart/2005/8/layout/orgChart1"/>
    <dgm:cxn modelId="{2ECEBA1E-72A2-4DF5-9DEF-7AFA526363B3}" type="presParOf" srcId="{1A1AB5CC-B281-4DF4-8D04-D81AA093BFF6}" destId="{2B03AB0B-C479-4F23-A487-0E87854C1611}" srcOrd="0" destOrd="0" presId="urn:microsoft.com/office/officeart/2005/8/layout/orgChart1"/>
    <dgm:cxn modelId="{5543693B-1DAD-44F4-A33D-0B2FD67A48C5}" type="presParOf" srcId="{2B03AB0B-C479-4F23-A487-0E87854C1611}" destId="{E80BFA24-4064-4A76-ACC1-A4970B8B88AA}" srcOrd="0" destOrd="0" presId="urn:microsoft.com/office/officeart/2005/8/layout/orgChart1"/>
    <dgm:cxn modelId="{83089C20-DA6E-4D39-BE2F-CE701D4721DC}" type="presParOf" srcId="{2B03AB0B-C479-4F23-A487-0E87854C1611}" destId="{1AD4BDF6-1A6F-4689-B358-B28368183738}" srcOrd="1" destOrd="0" presId="urn:microsoft.com/office/officeart/2005/8/layout/orgChart1"/>
    <dgm:cxn modelId="{2DA099BE-15DA-408D-A45F-E2546A3314D7}" type="presParOf" srcId="{1A1AB5CC-B281-4DF4-8D04-D81AA093BFF6}" destId="{175C9554-E572-4BD4-B08B-3DA06B315D81}" srcOrd="1" destOrd="0" presId="urn:microsoft.com/office/officeart/2005/8/layout/orgChart1"/>
    <dgm:cxn modelId="{22F4A1F7-40F1-4341-BDCD-5208A0BB48B0}" type="presParOf" srcId="{1A1AB5CC-B281-4DF4-8D04-D81AA093BFF6}" destId="{42B6E185-5730-4628-B8FD-4837589D2D1A}" srcOrd="2" destOrd="0" presId="urn:microsoft.com/office/officeart/2005/8/layout/orgChart1"/>
    <dgm:cxn modelId="{EB632ECE-47FD-4658-AB7C-109343902892}" type="presParOf" srcId="{D9E28CDD-9F1F-421A-899E-30356800E9BD}" destId="{D9536D50-9B8F-48A6-A4BE-C5483B3EF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85715-765E-4785-8C3B-64EEC0FE2561}" type="doc">
      <dgm:prSet loTypeId="urn:microsoft.com/office/officeart/2005/8/layout/process1" loCatId="process" qsTypeId="urn:microsoft.com/office/officeart/2005/8/quickstyle/3d7" qsCatId="3D" csTypeId="urn:microsoft.com/office/officeart/2005/8/colors/accent1_2" csCatId="accent1" phldr="1"/>
      <dgm:spPr/>
    </dgm:pt>
    <dgm:pt modelId="{349B124F-17FC-448D-A786-3801CB3E4D52}">
      <dgm:prSet phldrT="[Texto]"/>
      <dgm:spPr/>
      <dgm:t>
        <a:bodyPr/>
        <a:lstStyle/>
        <a:p>
          <a:r>
            <a:rPr lang="pt-BR" dirty="0" smtClean="0"/>
            <a:t>Respostas</a:t>
          </a:r>
          <a:endParaRPr lang="pt-BR" dirty="0"/>
        </a:p>
      </dgm:t>
    </dgm:pt>
    <dgm:pt modelId="{8EE1BCA7-098F-445C-93A6-171F8AE95386}" type="parTrans" cxnId="{7E0A6FAE-77CA-486F-B198-C1C77E34097E}">
      <dgm:prSet/>
      <dgm:spPr/>
      <dgm:t>
        <a:bodyPr/>
        <a:lstStyle/>
        <a:p>
          <a:endParaRPr lang="pt-BR"/>
        </a:p>
      </dgm:t>
    </dgm:pt>
    <dgm:pt modelId="{6A0F105D-E3CD-4A92-8679-40AD0B8B09AE}" type="sibTrans" cxnId="{7E0A6FAE-77CA-486F-B198-C1C77E34097E}">
      <dgm:prSet/>
      <dgm:spPr/>
      <dgm:t>
        <a:bodyPr/>
        <a:lstStyle/>
        <a:p>
          <a:endParaRPr lang="pt-BR"/>
        </a:p>
      </dgm:t>
    </dgm:pt>
    <dgm:pt modelId="{7B9B5227-184F-468E-875F-748E85385DBE}">
      <dgm:prSet phldrT="[Texto]"/>
      <dgm:spPr/>
      <dgm:t>
        <a:bodyPr/>
        <a:lstStyle/>
        <a:p>
          <a:r>
            <a:rPr lang="pt-BR" dirty="0" smtClean="0"/>
            <a:t>Subárea</a:t>
          </a:r>
          <a:endParaRPr lang="pt-BR" dirty="0"/>
        </a:p>
      </dgm:t>
    </dgm:pt>
    <dgm:pt modelId="{FE6A0C16-2078-44F0-AEAC-DFC2D4171CA2}" type="parTrans" cxnId="{5926B2F2-73F0-4F02-BADA-A622DE3E9161}">
      <dgm:prSet/>
      <dgm:spPr/>
      <dgm:t>
        <a:bodyPr/>
        <a:lstStyle/>
        <a:p>
          <a:endParaRPr lang="pt-BR"/>
        </a:p>
      </dgm:t>
    </dgm:pt>
    <dgm:pt modelId="{695017ED-656E-4479-90C6-7573EF59D2C3}" type="sibTrans" cxnId="{5926B2F2-73F0-4F02-BADA-A622DE3E9161}">
      <dgm:prSet/>
      <dgm:spPr/>
      <dgm:t>
        <a:bodyPr/>
        <a:lstStyle/>
        <a:p>
          <a:endParaRPr lang="pt-BR"/>
        </a:p>
      </dgm:t>
    </dgm:pt>
    <dgm:pt modelId="{60EB354F-EF0C-4D2B-A882-21BB88F40CA0}">
      <dgm:prSet phldrT="[Texto]"/>
      <dgm:spPr/>
      <dgm:t>
        <a:bodyPr/>
        <a:lstStyle/>
        <a:p>
          <a:r>
            <a:rPr lang="pt-BR" dirty="0" err="1" smtClean="0"/>
            <a:t>PPG</a:t>
          </a:r>
          <a:endParaRPr lang="pt-BR" dirty="0"/>
        </a:p>
      </dgm:t>
    </dgm:pt>
    <dgm:pt modelId="{C6EFC666-8425-4C86-9595-5375E3765FD6}" type="parTrans" cxnId="{D86AA7A8-9926-4008-A154-61EF65DD26BB}">
      <dgm:prSet/>
      <dgm:spPr/>
      <dgm:t>
        <a:bodyPr/>
        <a:lstStyle/>
        <a:p>
          <a:endParaRPr lang="pt-BR"/>
        </a:p>
      </dgm:t>
    </dgm:pt>
    <dgm:pt modelId="{F76094BF-60F4-41EF-9338-389E70D5C95C}" type="sibTrans" cxnId="{D86AA7A8-9926-4008-A154-61EF65DD26BB}">
      <dgm:prSet/>
      <dgm:spPr/>
      <dgm:t>
        <a:bodyPr/>
        <a:lstStyle/>
        <a:p>
          <a:endParaRPr lang="pt-BR"/>
        </a:p>
      </dgm:t>
    </dgm:pt>
    <dgm:pt modelId="{6A8D7A71-D6BB-4D91-888A-82F3A6A3A2C1}" type="pres">
      <dgm:prSet presAssocID="{71385715-765E-4785-8C3B-64EEC0FE2561}" presName="Name0" presStyleCnt="0">
        <dgm:presLayoutVars>
          <dgm:dir/>
          <dgm:resizeHandles val="exact"/>
        </dgm:presLayoutVars>
      </dgm:prSet>
      <dgm:spPr/>
    </dgm:pt>
    <dgm:pt modelId="{1B89DFBF-1849-4EE5-AB07-A7398E8DCCCF}" type="pres">
      <dgm:prSet presAssocID="{349B124F-17FC-448D-A786-3801CB3E4D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752DE1-1001-48D8-9787-103FBA71F521}" type="pres">
      <dgm:prSet presAssocID="{6A0F105D-E3CD-4A92-8679-40AD0B8B09A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917FE586-49B0-43AB-8C1E-1BB60E61AC92}" type="pres">
      <dgm:prSet presAssocID="{6A0F105D-E3CD-4A92-8679-40AD0B8B09A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25486EDC-1A73-459D-9AFA-3F7BA0B80969}" type="pres">
      <dgm:prSet presAssocID="{7B9B5227-184F-468E-875F-748E85385D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CD0DE0-C639-435B-88FF-A5CB599C7DF0}" type="pres">
      <dgm:prSet presAssocID="{695017ED-656E-4479-90C6-7573EF59D2C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C45DFF81-38C1-4C1D-BE1E-07BCBA085783}" type="pres">
      <dgm:prSet presAssocID="{695017ED-656E-4479-90C6-7573EF59D2C3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97F0880A-62FB-457B-87FB-216A1D81B5E2}" type="pres">
      <dgm:prSet presAssocID="{60EB354F-EF0C-4D2B-A882-21BB88F40C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72392E4-DB4E-44DC-B915-7B91BA360AE9}" type="presOf" srcId="{349B124F-17FC-448D-A786-3801CB3E4D52}" destId="{1B89DFBF-1849-4EE5-AB07-A7398E8DCCCF}" srcOrd="0" destOrd="0" presId="urn:microsoft.com/office/officeart/2005/8/layout/process1"/>
    <dgm:cxn modelId="{BB37CE25-5BAC-4531-A1D0-3564CB2A9075}" type="presOf" srcId="{695017ED-656E-4479-90C6-7573EF59D2C3}" destId="{C45DFF81-38C1-4C1D-BE1E-07BCBA085783}" srcOrd="1" destOrd="0" presId="urn:microsoft.com/office/officeart/2005/8/layout/process1"/>
    <dgm:cxn modelId="{D86AA7A8-9926-4008-A154-61EF65DD26BB}" srcId="{71385715-765E-4785-8C3B-64EEC0FE2561}" destId="{60EB354F-EF0C-4D2B-A882-21BB88F40CA0}" srcOrd="2" destOrd="0" parTransId="{C6EFC666-8425-4C86-9595-5375E3765FD6}" sibTransId="{F76094BF-60F4-41EF-9338-389E70D5C95C}"/>
    <dgm:cxn modelId="{7E0A6FAE-77CA-486F-B198-C1C77E34097E}" srcId="{71385715-765E-4785-8C3B-64EEC0FE2561}" destId="{349B124F-17FC-448D-A786-3801CB3E4D52}" srcOrd="0" destOrd="0" parTransId="{8EE1BCA7-098F-445C-93A6-171F8AE95386}" sibTransId="{6A0F105D-E3CD-4A92-8679-40AD0B8B09AE}"/>
    <dgm:cxn modelId="{02EE748E-35A7-4731-BFCF-9F4FF3272127}" type="presOf" srcId="{6A0F105D-E3CD-4A92-8679-40AD0B8B09AE}" destId="{11752DE1-1001-48D8-9787-103FBA71F521}" srcOrd="0" destOrd="0" presId="urn:microsoft.com/office/officeart/2005/8/layout/process1"/>
    <dgm:cxn modelId="{BCD3B935-B432-4989-882F-CB4396CCB91B}" type="presOf" srcId="{7B9B5227-184F-468E-875F-748E85385DBE}" destId="{25486EDC-1A73-459D-9AFA-3F7BA0B80969}" srcOrd="0" destOrd="0" presId="urn:microsoft.com/office/officeart/2005/8/layout/process1"/>
    <dgm:cxn modelId="{86D403AC-BAE8-453F-911B-E992DAFDD38C}" type="presOf" srcId="{71385715-765E-4785-8C3B-64EEC0FE2561}" destId="{6A8D7A71-D6BB-4D91-888A-82F3A6A3A2C1}" srcOrd="0" destOrd="0" presId="urn:microsoft.com/office/officeart/2005/8/layout/process1"/>
    <dgm:cxn modelId="{F83E3F3C-DB89-4FCD-87E5-E635029DA1F7}" type="presOf" srcId="{695017ED-656E-4479-90C6-7573EF59D2C3}" destId="{69CD0DE0-C639-435B-88FF-A5CB599C7DF0}" srcOrd="0" destOrd="0" presId="urn:microsoft.com/office/officeart/2005/8/layout/process1"/>
    <dgm:cxn modelId="{5926B2F2-73F0-4F02-BADA-A622DE3E9161}" srcId="{71385715-765E-4785-8C3B-64EEC0FE2561}" destId="{7B9B5227-184F-468E-875F-748E85385DBE}" srcOrd="1" destOrd="0" parTransId="{FE6A0C16-2078-44F0-AEAC-DFC2D4171CA2}" sibTransId="{695017ED-656E-4479-90C6-7573EF59D2C3}"/>
    <dgm:cxn modelId="{A732B1B3-35FE-42DE-97E7-C1E28630CD5C}" type="presOf" srcId="{6A0F105D-E3CD-4A92-8679-40AD0B8B09AE}" destId="{917FE586-49B0-43AB-8C1E-1BB60E61AC92}" srcOrd="1" destOrd="0" presId="urn:microsoft.com/office/officeart/2005/8/layout/process1"/>
    <dgm:cxn modelId="{70D51B50-A0CA-4690-829A-35F6316CEAB5}" type="presOf" srcId="{60EB354F-EF0C-4D2B-A882-21BB88F40CA0}" destId="{97F0880A-62FB-457B-87FB-216A1D81B5E2}" srcOrd="0" destOrd="0" presId="urn:microsoft.com/office/officeart/2005/8/layout/process1"/>
    <dgm:cxn modelId="{CAE42D05-7AA5-443A-9547-837476E14E83}" type="presParOf" srcId="{6A8D7A71-D6BB-4D91-888A-82F3A6A3A2C1}" destId="{1B89DFBF-1849-4EE5-AB07-A7398E8DCCCF}" srcOrd="0" destOrd="0" presId="urn:microsoft.com/office/officeart/2005/8/layout/process1"/>
    <dgm:cxn modelId="{56170D6F-258F-4351-A15C-53CE1EC0F57D}" type="presParOf" srcId="{6A8D7A71-D6BB-4D91-888A-82F3A6A3A2C1}" destId="{11752DE1-1001-48D8-9787-103FBA71F521}" srcOrd="1" destOrd="0" presId="urn:microsoft.com/office/officeart/2005/8/layout/process1"/>
    <dgm:cxn modelId="{0E273905-9B33-4159-8480-B3164CAACA9D}" type="presParOf" srcId="{11752DE1-1001-48D8-9787-103FBA71F521}" destId="{917FE586-49B0-43AB-8C1E-1BB60E61AC92}" srcOrd="0" destOrd="0" presId="urn:microsoft.com/office/officeart/2005/8/layout/process1"/>
    <dgm:cxn modelId="{6D200F96-BA6A-4EE3-B641-92A194D19993}" type="presParOf" srcId="{6A8D7A71-D6BB-4D91-888A-82F3A6A3A2C1}" destId="{25486EDC-1A73-459D-9AFA-3F7BA0B80969}" srcOrd="2" destOrd="0" presId="urn:microsoft.com/office/officeart/2005/8/layout/process1"/>
    <dgm:cxn modelId="{610ACE57-CE42-4ECD-BC12-F3C66F9D5230}" type="presParOf" srcId="{6A8D7A71-D6BB-4D91-888A-82F3A6A3A2C1}" destId="{69CD0DE0-C639-435B-88FF-A5CB599C7DF0}" srcOrd="3" destOrd="0" presId="urn:microsoft.com/office/officeart/2005/8/layout/process1"/>
    <dgm:cxn modelId="{87B35044-8B80-4084-BAC0-BEA1E99D23CC}" type="presParOf" srcId="{69CD0DE0-C639-435B-88FF-A5CB599C7DF0}" destId="{C45DFF81-38C1-4C1D-BE1E-07BCBA085783}" srcOrd="0" destOrd="0" presId="urn:microsoft.com/office/officeart/2005/8/layout/process1"/>
    <dgm:cxn modelId="{8E8CCAFD-F5B2-482E-827A-E160E2EACC56}" type="presParOf" srcId="{6A8D7A71-D6BB-4D91-888A-82F3A6A3A2C1}" destId="{97F0880A-62FB-457B-87FB-216A1D81B5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0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79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87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6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7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60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77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6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4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9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FC94-35C2-48C3-B6FE-95966AC570EA}" type="datetimeFigureOut">
              <a:rPr lang="pt-BR" smtClean="0"/>
              <a:pPr/>
              <a:t>03/11/2015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30BC-C337-45B8-BFF5-3279710049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9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ipt.google.com/macros/s/AKfycbwuMAAMMExGEev1aNBgUIcbRaJdx7ZMN3VFthDCnds/exe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script.google.com/macros/s/AKfycbwuMAAMMExGEev1aNBgUIcbRaJdx7ZMN3VFthDCnds/exec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f.unicamp.br/fef/posgraduacao/forumpg21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Apresentação dos Estudos sobre a avaliação de livros na área 21. </a:t>
            </a:r>
            <a:br>
              <a:rPr lang="pt-BR" dirty="0" smtClean="0"/>
            </a:br>
            <a:r>
              <a:rPr lang="pt-BR" dirty="0" smtClean="0"/>
              <a:t>Subcomissão da CAPES</a:t>
            </a:r>
            <a:br>
              <a:rPr lang="pt-BR" dirty="0" smtClean="0"/>
            </a:br>
            <a:r>
              <a:rPr lang="pt-BR" dirty="0" smtClean="0"/>
              <a:t>Reunião do </a:t>
            </a:r>
            <a:r>
              <a:rPr lang="pt-BR" smtClean="0"/>
              <a:t>Fórum de Belo Horizonte 30 </a:t>
            </a:r>
            <a:r>
              <a:rPr lang="pt-BR" dirty="0" smtClean="0"/>
              <a:t>de outubro de 2015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Apresentação de Heloisa Helena </a:t>
            </a:r>
            <a:r>
              <a:rPr lang="pt-BR" dirty="0" err="1" smtClean="0"/>
              <a:t>Baldy</a:t>
            </a:r>
            <a:r>
              <a:rPr lang="pt-BR" dirty="0" smtClean="0"/>
              <a:t> dos Reis</a:t>
            </a:r>
          </a:p>
          <a:p>
            <a:r>
              <a:rPr lang="pt-BR" dirty="0" smtClean="0"/>
              <a:t>(Presidente da Comissão – PPG Unicamp)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60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763000" cy="3048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800" b="1" smtClean="0">
                <a:solidFill>
                  <a:srgbClr val="008000"/>
                </a:solidFill>
                <a:latin typeface="Times New Roman" pitchFamily="18" charset="0"/>
              </a:rPr>
              <a:t>QUALIS de LIVROS </a:t>
            </a:r>
            <a:br>
              <a:rPr lang="pt-BR" altLang="pt-BR" sz="3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pt-BR" altLang="pt-BR" sz="3800" b="1" smtClean="0">
                <a:solidFill>
                  <a:srgbClr val="008000"/>
                </a:solidFill>
                <a:latin typeface="Times New Roman" pitchFamily="18" charset="0"/>
              </a:rPr>
              <a:t>Orientações da DAV-CAPES</a:t>
            </a:r>
            <a:r>
              <a:rPr lang="pt-BR" altLang="pt-BR" sz="4000" b="1" smtClean="0">
                <a:solidFill>
                  <a:srgbClr val="666633"/>
                </a:solidFill>
              </a:rPr>
              <a:t/>
            </a:r>
            <a:br>
              <a:rPr lang="pt-BR" altLang="pt-BR" sz="4000" b="1" smtClean="0">
                <a:solidFill>
                  <a:srgbClr val="666633"/>
                </a:solidFill>
              </a:rPr>
            </a:br>
            <a:r>
              <a:rPr lang="pt-BR" altLang="pt-BR" sz="4000" b="1" smtClean="0">
                <a:solidFill>
                  <a:srgbClr val="666633"/>
                </a:solidFill>
              </a:rPr>
              <a:t/>
            </a:r>
            <a:br>
              <a:rPr lang="pt-BR" altLang="pt-BR" sz="4000" b="1" smtClean="0">
                <a:solidFill>
                  <a:srgbClr val="666633"/>
                </a:solidFill>
              </a:rPr>
            </a:br>
            <a:r>
              <a:rPr lang="pt-BR" altLang="pt-BR" sz="4000" b="1" smtClean="0">
                <a:solidFill>
                  <a:srgbClr val="666633"/>
                </a:solidFill>
              </a:rPr>
              <a:t>Ajustes para Área 21</a:t>
            </a:r>
            <a:br>
              <a:rPr lang="pt-BR" altLang="pt-BR" sz="4000" b="1" smtClean="0">
                <a:solidFill>
                  <a:srgbClr val="666633"/>
                </a:solidFill>
              </a:rPr>
            </a:br>
            <a:r>
              <a:rPr lang="pt-BR" altLang="pt-BR" sz="4000" b="1" smtClean="0">
                <a:solidFill>
                  <a:srgbClr val="666633"/>
                </a:solidFill>
              </a:rPr>
              <a:t/>
            </a:r>
            <a:br>
              <a:rPr lang="pt-BR" altLang="pt-BR" sz="4000" b="1" smtClean="0">
                <a:solidFill>
                  <a:srgbClr val="666633"/>
                </a:solidFill>
              </a:rPr>
            </a:br>
            <a:r>
              <a:rPr lang="pt-BR" altLang="pt-BR" sz="4000" b="1" smtClean="0">
                <a:solidFill>
                  <a:srgbClr val="666633"/>
                </a:solidFill>
              </a:rPr>
              <a:t/>
            </a:r>
            <a:br>
              <a:rPr lang="pt-BR" altLang="pt-BR" sz="4000" b="1" smtClean="0">
                <a:solidFill>
                  <a:srgbClr val="666633"/>
                </a:solidFill>
              </a:rPr>
            </a:br>
            <a:r>
              <a:rPr lang="pt-BR" altLang="pt-BR" sz="1600" b="1" smtClean="0">
                <a:solidFill>
                  <a:srgbClr val="666633"/>
                </a:solidFill>
              </a:rPr>
              <a:t>Comissão de Avaliação de Livros</a:t>
            </a:r>
            <a:endParaRPr lang="en-US" altLang="pt-BR" sz="1600" smtClean="0">
              <a:solidFill>
                <a:srgbClr val="008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7848600" cy="26670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endParaRPr lang="en-US" altLang="pt-BR" sz="1600" b="1" smtClean="0">
              <a:solidFill>
                <a:schemeClr val="hlink"/>
              </a:solidFill>
              <a:latin typeface="Tempus Sans ITC" pitchFamily="82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altLang="pt-BR" sz="1400" b="1" smtClean="0">
              <a:solidFill>
                <a:schemeClr val="hlink"/>
              </a:solidFill>
              <a:latin typeface="Tempus Sans ITC" pitchFamily="82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altLang="pt-BR" sz="1400" b="1" smtClean="0">
              <a:solidFill>
                <a:schemeClr val="hlink"/>
              </a:solidFill>
              <a:latin typeface="Tempus Sans IT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1600" b="1" smtClean="0">
                <a:solidFill>
                  <a:srgbClr val="008000"/>
                </a:solidFill>
                <a:latin typeface="Times New Roman" pitchFamily="18" charset="0"/>
              </a:rPr>
              <a:t>João Pessoa - PB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1600" b="1" smtClean="0">
                <a:solidFill>
                  <a:srgbClr val="008000"/>
                </a:solidFill>
                <a:latin typeface="Times New Roman" pitchFamily="18" charset="0"/>
              </a:rPr>
              <a:t>8 e 9 de Maio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1600" b="1" smtClean="0">
                <a:solidFill>
                  <a:srgbClr val="008000"/>
                </a:solidFill>
                <a:latin typeface="Times New Roman" pitchFamily="18" charset="0"/>
              </a:rPr>
              <a:t>2008</a:t>
            </a:r>
            <a:r>
              <a:rPr lang="pt-BR" altLang="pt-BR" sz="1600" smtClean="0">
                <a:solidFill>
                  <a:srgbClr val="008000"/>
                </a:solidFill>
              </a:rPr>
              <a:t> </a:t>
            </a:r>
            <a:endParaRPr lang="en-US" altLang="pt-BR" sz="1600" b="1" smtClean="0">
              <a:solidFill>
                <a:schemeClr val="accent2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53911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400" b="1" dirty="0"/>
              <a:t>				</a:t>
            </a:r>
          </a:p>
          <a:p>
            <a:pPr algn="ctr" eaLnBrk="1" hangingPunct="1"/>
            <a:r>
              <a:rPr lang="pt-BR" altLang="pt-BR" sz="3200" b="1" dirty="0">
                <a:solidFill>
                  <a:srgbClr val="FF0000"/>
                </a:solidFill>
                <a:latin typeface="Times New Roman" pitchFamily="18" charset="0"/>
              </a:rPr>
              <a:t>Documento DAV - CAPES</a:t>
            </a:r>
          </a:p>
          <a:p>
            <a:pPr eaLnBrk="1" hangingPunct="1"/>
            <a:endParaRPr lang="pt-BR" altLang="pt-B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1000" y="3352800"/>
            <a:ext cx="80533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pt-BR" altLang="pt-BR" b="1" dirty="0"/>
              <a:t>1ª etapa – Coordenação de área com comissão específica (do </a:t>
            </a:r>
            <a:r>
              <a:rPr lang="pt-BR" altLang="pt-BR" b="1" dirty="0" err="1"/>
              <a:t>Qualis</a:t>
            </a:r>
            <a:r>
              <a:rPr lang="pt-BR" altLang="pt-BR" b="1" dirty="0"/>
              <a:t>)</a:t>
            </a:r>
          </a:p>
          <a:p>
            <a:pPr eaLnBrk="1" hangingPunct="1">
              <a:buFontTx/>
              <a:buAutoNum type="arabicPeriod"/>
            </a:pPr>
            <a:r>
              <a:rPr lang="pt-BR" altLang="pt-BR" b="1" dirty="0"/>
              <a:t>2ª etapa – </a:t>
            </a:r>
            <a:r>
              <a:rPr lang="pt-BR" altLang="pt-BR" b="1" dirty="0" smtClean="0"/>
              <a:t>Coordenação </a:t>
            </a:r>
            <a:r>
              <a:rPr lang="pt-BR" altLang="pt-BR" b="1" dirty="0"/>
              <a:t>do programa</a:t>
            </a:r>
            <a:r>
              <a:rPr lang="pt-BR" altLang="pt-BR" dirty="0"/>
              <a:t> </a:t>
            </a:r>
          </a:p>
          <a:p>
            <a:pPr eaLnBrk="1" hangingPunct="1">
              <a:buFontTx/>
              <a:buAutoNum type="arabicPeriod"/>
            </a:pPr>
            <a:r>
              <a:rPr lang="pt-BR" altLang="pt-BR" b="1" dirty="0"/>
              <a:t>3ª etapa – Comissão de área</a:t>
            </a:r>
          </a:p>
          <a:p>
            <a:pPr eaLnBrk="1" hangingPunct="1">
              <a:buFontTx/>
              <a:buAutoNum type="arabicPeriod"/>
            </a:pPr>
            <a:r>
              <a:rPr lang="pt-BR" altLang="pt-BR" b="1" dirty="0"/>
              <a:t>4ª etapa – Capítulos de Livros</a:t>
            </a:r>
          </a:p>
          <a:p>
            <a:pPr eaLnBrk="1" hangingPunct="1"/>
            <a:r>
              <a:rPr lang="pt-BR" altLang="pt-BR" b="1" dirty="0"/>
              <a:t>5.   5ª etapa – Desdobramentos</a:t>
            </a:r>
          </a:p>
          <a:p>
            <a:pPr eaLnBrk="1" hangingPunct="1">
              <a:buFontTx/>
              <a:buAutoNum type="arabicPeriod"/>
            </a:pPr>
            <a:endParaRPr lang="pt-BR" altLang="pt-BR" b="1" dirty="0"/>
          </a:p>
          <a:p>
            <a:pPr eaLnBrk="1" hangingPunct="1">
              <a:buFontTx/>
              <a:buAutoNum type="arabicPeriod"/>
            </a:pPr>
            <a:r>
              <a:rPr lang="pt-BR" altLang="pt-BR" dirty="0"/>
              <a:t>Anexo 1:</a:t>
            </a:r>
            <a:r>
              <a:rPr lang="pt-BR" altLang="pt-BR" b="1" dirty="0"/>
              <a:t> Os estratos do </a:t>
            </a:r>
            <a:r>
              <a:rPr lang="pt-BR" altLang="pt-BR" b="1" dirty="0" err="1"/>
              <a:t>Qualis</a:t>
            </a:r>
            <a:r>
              <a:rPr lang="pt-BR" altLang="pt-BR" b="1" dirty="0"/>
              <a:t> Livros</a:t>
            </a:r>
            <a:r>
              <a:rPr lang="en-US" altLang="pt-BR" dirty="0"/>
              <a:t> </a:t>
            </a:r>
          </a:p>
          <a:p>
            <a:pPr eaLnBrk="1" hangingPunct="1">
              <a:buFontTx/>
              <a:buAutoNum type="arabicPeriod"/>
            </a:pPr>
            <a:r>
              <a:rPr lang="pt-BR" altLang="pt-BR" dirty="0"/>
              <a:t>Anexo 2: </a:t>
            </a:r>
            <a:r>
              <a:rPr lang="pt-BR" altLang="pt-BR" b="1" dirty="0"/>
              <a:t>Indicadores indiretos</a:t>
            </a:r>
            <a:r>
              <a:rPr lang="en-US" altLang="pt-BR" dirty="0"/>
              <a:t> </a:t>
            </a:r>
          </a:p>
          <a:p>
            <a:pPr eaLnBrk="1" hangingPunct="1">
              <a:buFontTx/>
              <a:buAutoNum type="arabicPeriod"/>
            </a:pPr>
            <a:r>
              <a:rPr lang="pt-BR" altLang="pt-BR" dirty="0"/>
              <a:t>Anexo 3: </a:t>
            </a:r>
            <a:r>
              <a:rPr lang="pt-BR" altLang="pt-BR" b="1" dirty="0"/>
              <a:t>Exame da qualidade do livro</a:t>
            </a:r>
            <a:r>
              <a:rPr lang="pt-BR" altLang="pt-BR" dirty="0"/>
              <a:t>.</a:t>
            </a:r>
          </a:p>
          <a:p>
            <a:pPr eaLnBrk="1" hangingPunct="1">
              <a:buFontTx/>
              <a:buAutoNum type="arabicPeriod"/>
            </a:pPr>
            <a:r>
              <a:rPr lang="pt-BR" altLang="pt-BR" dirty="0"/>
              <a:t>Anexo 4: </a:t>
            </a:r>
            <a:r>
              <a:rPr lang="pt-BR" altLang="pt-BR" b="1" dirty="0"/>
              <a:t>Avaliação de editoras universitárias.</a:t>
            </a:r>
            <a:endParaRPr lang="en-US" altLang="pt-BR" b="1" dirty="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81000" y="1559521"/>
            <a:ext cx="806291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 dirty="0" err="1">
                <a:ea typeface="Calibri" pitchFamily="34" charset="0"/>
                <a:cs typeface="Times New Roman" pitchFamily="18" charset="0"/>
              </a:rPr>
              <a:t>Qualis</a:t>
            </a:r>
            <a:r>
              <a:rPr lang="pt-BR" altLang="pt-BR" b="1" dirty="0">
                <a:ea typeface="Calibri" pitchFamily="34" charset="0"/>
                <a:cs typeface="Times New Roman" pitchFamily="18" charset="0"/>
              </a:rPr>
              <a:t> de Livros (QL) – proposta adotada consensualmente na reunião dos coordenadores das Grandes Áreas de Humanas, Sociais Aplicadas, </a:t>
            </a:r>
            <a:r>
              <a:rPr lang="pt-BR" altLang="pt-BR" b="1" dirty="0" err="1">
                <a:ea typeface="Calibri" pitchFamily="34" charset="0"/>
                <a:cs typeface="Times New Roman" pitchFamily="18" charset="0"/>
              </a:rPr>
              <a:t>L.Letras</a:t>
            </a:r>
            <a:r>
              <a:rPr lang="pt-BR" altLang="pt-BR" b="1" dirty="0">
                <a:ea typeface="Calibri" pitchFamily="34" charset="0"/>
                <a:cs typeface="Times New Roman" pitchFamily="18" charset="0"/>
              </a:rPr>
              <a:t> e Artes e das áreas de </a:t>
            </a:r>
            <a:r>
              <a:rPr lang="pt-BR" altLang="pt-BR" sz="2400" b="1" dirty="0">
                <a:ea typeface="Calibri" pitchFamily="34" charset="0"/>
                <a:cs typeface="Times New Roman" pitchFamily="18" charset="0"/>
              </a:rPr>
              <a:t>Educação Física</a:t>
            </a:r>
            <a:r>
              <a:rPr lang="pt-BR" altLang="pt-BR" b="1" dirty="0">
                <a:ea typeface="Calibri" pitchFamily="34" charset="0"/>
                <a:cs typeface="Times New Roman" pitchFamily="18" charset="0"/>
              </a:rPr>
              <a:t>, Enfermagem e Saúde Coletiva</a:t>
            </a:r>
            <a:endParaRPr lang="en-US" altLang="pt-BR" dirty="0">
              <a:ea typeface="Calibri" pitchFamily="34" charset="0"/>
              <a:cs typeface="Times New Roman" pitchFamily="18" charset="0"/>
            </a:endParaRPr>
          </a:p>
          <a:p>
            <a:r>
              <a:rPr lang="en-US" altLang="pt-BR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altLang="pt-BR" dirty="0">
                <a:ea typeface="Calibri" pitchFamily="34" charset="0"/>
                <a:cs typeface="Times New Roman" pitchFamily="18" charset="0"/>
              </a:rPr>
            </a:br>
            <a:endParaRPr lang="en-US" altLang="pt-BR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-4557713" y="3836988"/>
            <a:ext cx="3017838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1612077"/>
            <a:ext cx="8534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 dirty="0"/>
              <a:t>Importante</a:t>
            </a:r>
            <a:r>
              <a:rPr lang="pt-BR" altLang="pt-BR" dirty="0"/>
              <a:t>: </a:t>
            </a:r>
          </a:p>
          <a:p>
            <a:pPr eaLnBrk="1" hangingPunct="1"/>
            <a:endParaRPr lang="pt-BR" altLang="pt-BR" dirty="0"/>
          </a:p>
          <a:p>
            <a:pPr eaLnBrk="1" hangingPunct="1">
              <a:lnSpc>
                <a:spcPct val="120000"/>
              </a:lnSpc>
            </a:pPr>
            <a:r>
              <a:rPr lang="pt-BR" altLang="pt-BR" sz="2000" dirty="0"/>
              <a:t>Esta proposta é </a:t>
            </a:r>
            <a:r>
              <a:rPr lang="pt-BR" altLang="pt-BR" sz="2000" dirty="0" smtClean="0"/>
              <a:t>convergência </a:t>
            </a:r>
            <a:r>
              <a:rPr lang="pt-BR" altLang="pt-BR" sz="2000" dirty="0"/>
              <a:t>de três modelos distintos utilizados na Avaliação Trienal 2007. Ela procura agregá-los, de modo que (i) os modelos de avaliação de livros sejam respeitados pela sua seriedade e </a:t>
            </a:r>
            <a:r>
              <a:rPr lang="pt-BR" altLang="pt-BR" sz="2000" dirty="0" smtClean="0"/>
              <a:t>qualidade; </a:t>
            </a:r>
            <a:r>
              <a:rPr lang="pt-BR" altLang="pt-BR" sz="2000" dirty="0"/>
              <a:t>(ii) tais modelos sejam legíveis de uma área para </a:t>
            </a:r>
            <a:r>
              <a:rPr lang="pt-BR" altLang="pt-BR" sz="2000" dirty="0" smtClean="0"/>
              <a:t>outra; </a:t>
            </a:r>
            <a:r>
              <a:rPr lang="pt-BR" altLang="pt-BR" sz="2000" dirty="0"/>
              <a:t>(iii) </a:t>
            </a:r>
            <a:r>
              <a:rPr lang="pt-BR" altLang="pt-BR" sz="2000" dirty="0" smtClean="0"/>
              <a:t> procure-se </a:t>
            </a:r>
            <a:r>
              <a:rPr lang="pt-BR" altLang="pt-BR" sz="2000" dirty="0"/>
              <a:t>conseguir o máximo de resultados em função do esforço </a:t>
            </a:r>
            <a:r>
              <a:rPr lang="pt-BR" altLang="pt-BR" sz="2000" dirty="0" smtClean="0"/>
              <a:t>despendido e (iv</a:t>
            </a:r>
            <a:r>
              <a:rPr lang="pt-BR" altLang="pt-BR" sz="2000" dirty="0"/>
              <a:t>) </a:t>
            </a:r>
            <a:r>
              <a:rPr lang="pt-BR" altLang="pt-BR" sz="2000" dirty="0" smtClean="0"/>
              <a:t>envolva-se </a:t>
            </a:r>
            <a:r>
              <a:rPr lang="pt-BR" altLang="pt-BR" sz="2000" dirty="0"/>
              <a:t>o maior número de agentes externos. </a:t>
            </a:r>
          </a:p>
        </p:txBody>
      </p:sp>
    </p:spTree>
    <p:extLst>
      <p:ext uri="{BB962C8B-B14F-4D97-AF65-F5344CB8AC3E}">
        <p14:creationId xmlns:p14="http://schemas.microsoft.com/office/powerpoint/2010/main" val="20835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pt-BR" sz="4000" smtClean="0"/>
              <a:t>QUALIS de LIVROS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438400"/>
            <a:ext cx="8001000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pt-BR" sz="2400" b="1" dirty="0" smtClean="0">
                <a:solidFill>
                  <a:schemeClr val="accent2"/>
                </a:solidFill>
              </a:rPr>
              <a:t>DOCUMENTO DA ÁREA 21 CONSIDERANDO AS ORIENTAÇÕES DA DAV-CAPES</a:t>
            </a:r>
          </a:p>
          <a:p>
            <a:pPr algn="r" eaLnBrk="1" hangingPunct="1">
              <a:lnSpc>
                <a:spcPct val="80000"/>
              </a:lnSpc>
            </a:pPr>
            <a:endParaRPr lang="en-US" altLang="pt-BR" sz="1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en-US" altLang="pt-BR" sz="1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en-US" altLang="pt-BR" sz="1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en-US" altLang="pt-BR" sz="16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pt-BR" sz="1200" b="1" dirty="0" err="1" smtClean="0">
                <a:solidFill>
                  <a:srgbClr val="6600CC"/>
                </a:solidFill>
              </a:rPr>
              <a:t>Comissão</a:t>
            </a:r>
            <a:r>
              <a:rPr lang="en-US" altLang="pt-BR" sz="1200" b="1" dirty="0" smtClean="0">
                <a:solidFill>
                  <a:srgbClr val="6600CC"/>
                </a:solidFill>
              </a:rPr>
              <a:t> de </a:t>
            </a:r>
            <a:r>
              <a:rPr lang="en-US" altLang="pt-BR" sz="1200" b="1" dirty="0" err="1" smtClean="0">
                <a:solidFill>
                  <a:srgbClr val="6600CC"/>
                </a:solidFill>
              </a:rPr>
              <a:t>Avaliação</a:t>
            </a:r>
            <a:r>
              <a:rPr lang="en-US" altLang="pt-BR" sz="1200" b="1" dirty="0" smtClean="0">
                <a:solidFill>
                  <a:srgbClr val="6600CC"/>
                </a:solidFill>
              </a:rPr>
              <a:t> do </a:t>
            </a:r>
            <a:r>
              <a:rPr lang="en-US" altLang="pt-BR" sz="1200" b="1" dirty="0" err="1" smtClean="0">
                <a:solidFill>
                  <a:srgbClr val="6600CC"/>
                </a:solidFill>
              </a:rPr>
              <a:t>Livro</a:t>
            </a:r>
            <a:endParaRPr lang="en-US" altLang="pt-BR" sz="1200" b="1" dirty="0" smtClean="0">
              <a:solidFill>
                <a:srgbClr val="6600CC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en-US" altLang="pt-BR" sz="1200" b="1" dirty="0" smtClean="0">
              <a:solidFill>
                <a:schemeClr val="hlink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en-US" altLang="pt-BR" sz="1200" b="1" dirty="0" smtClean="0">
              <a:solidFill>
                <a:schemeClr val="hlink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altLang="pt-BR" sz="1400" b="1" dirty="0" smtClean="0">
                <a:solidFill>
                  <a:srgbClr val="6600CC"/>
                </a:solidFill>
              </a:rPr>
              <a:t>Beatriz C. 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Novaes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(PUC-SP)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pt-BR" sz="1400" b="1" dirty="0" smtClean="0">
                <a:solidFill>
                  <a:srgbClr val="6600CC"/>
                </a:solidFill>
              </a:rPr>
              <a:t>Edison J. 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Manoel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(USP)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pt-BR" sz="1400" b="1" dirty="0" smtClean="0">
                <a:solidFill>
                  <a:srgbClr val="6600CC"/>
                </a:solidFill>
              </a:rPr>
              <a:t> 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Rinaldo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J. 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Guirro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(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Unimep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)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pt-BR" sz="1400" b="1" dirty="0" err="1" smtClean="0">
                <a:solidFill>
                  <a:srgbClr val="6600CC"/>
                </a:solidFill>
              </a:rPr>
              <a:t>Valter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Bracht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(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Ufes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)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pt-BR" sz="1400" b="1" dirty="0" err="1" smtClean="0">
                <a:solidFill>
                  <a:srgbClr val="6600CC"/>
                </a:solidFill>
              </a:rPr>
              <a:t>Yara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M. </a:t>
            </a:r>
            <a:r>
              <a:rPr lang="en-US" altLang="pt-BR" sz="1400" b="1" dirty="0" err="1" smtClean="0">
                <a:solidFill>
                  <a:srgbClr val="6600CC"/>
                </a:solidFill>
              </a:rPr>
              <a:t>Carvalho</a:t>
            </a:r>
            <a:r>
              <a:rPr lang="en-US" altLang="pt-BR" sz="1400" b="1" dirty="0" smtClean="0">
                <a:solidFill>
                  <a:srgbClr val="6600CC"/>
                </a:solidFill>
              </a:rPr>
              <a:t> (USP) </a:t>
            </a:r>
          </a:p>
          <a:p>
            <a:pPr eaLnBrk="1" hangingPunct="1">
              <a:lnSpc>
                <a:spcPct val="80000"/>
              </a:lnSpc>
            </a:pPr>
            <a:endParaRPr lang="en-US" altLang="pt-BR" sz="1400" dirty="0" smtClean="0">
              <a:solidFill>
                <a:srgbClr val="6600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pt-BR" sz="1400" dirty="0" smtClean="0"/>
          </a:p>
          <a:p>
            <a:pPr eaLnBrk="1" hangingPunct="1">
              <a:lnSpc>
                <a:spcPct val="80000"/>
              </a:lnSpc>
            </a:pPr>
            <a:endParaRPr lang="en-US" altLang="pt-BR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pt-BR" sz="1200" b="1" dirty="0" err="1" smtClean="0"/>
              <a:t>João</a:t>
            </a:r>
            <a:r>
              <a:rPr lang="en-US" altLang="pt-BR" sz="1200" b="1" dirty="0" smtClean="0"/>
              <a:t> Pessoa - PB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200" b="1" dirty="0" smtClean="0"/>
              <a:t>Abril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1200" b="1" dirty="0" smtClean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2312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3400" y="811213"/>
            <a:ext cx="792480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pt-BR" sz="2000" b="1" dirty="0">
                <a:solidFill>
                  <a:srgbClr val="6600CC"/>
                </a:solidFill>
              </a:rPr>
              <a:t>Definição de Livro</a:t>
            </a:r>
          </a:p>
          <a:p>
            <a:pPr algn="just" eaLnBrk="1" hangingPunct="1"/>
            <a:endParaRPr lang="en-US" altLang="pt-BR" dirty="0">
              <a:solidFill>
                <a:srgbClr val="6600CC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pt-BR" altLang="pt-BR" dirty="0"/>
              <a:t>Considerando a natureza do </a:t>
            </a:r>
            <a:r>
              <a:rPr lang="pt-BR" altLang="pt-BR" dirty="0" smtClean="0"/>
              <a:t>livro, </a:t>
            </a:r>
            <a:r>
              <a:rPr lang="pt-BR" altLang="pt-BR" dirty="0"/>
              <a:t>espera-se que ele instigue o leitor à reflexão e a questões teórico-conceituais e metodológicas que possam subsidiar novas pesquisas, ou ainda que remeta à análise crítica acerca de um tema ou área de investigação. Ainda segundo sua natureza, o livro é uma obra pensada para ter um longo alcance e impacto duradouro tendo, assim, um papel preponderante na formação do estudante de pós-graduação. Dentro dessas </a:t>
            </a:r>
            <a:r>
              <a:rPr lang="pt-BR" altLang="pt-BR" dirty="0" smtClean="0"/>
              <a:t>características, </a:t>
            </a:r>
            <a:r>
              <a:rPr lang="pt-BR" altLang="pt-BR" dirty="0"/>
              <a:t>o livro é </a:t>
            </a:r>
            <a:r>
              <a:rPr lang="pt-BR" altLang="pt-BR" dirty="0" smtClean="0"/>
              <a:t>considerado </a:t>
            </a:r>
            <a:r>
              <a:rPr lang="pt-BR" altLang="pt-BR" dirty="0"/>
              <a:t>uma produção formativa que apresenta as seguintes categorias:</a:t>
            </a:r>
          </a:p>
          <a:p>
            <a:pPr algn="just" eaLnBrk="1" hangingPunct="1">
              <a:lnSpc>
                <a:spcPct val="125000"/>
              </a:lnSpc>
            </a:pPr>
            <a:endParaRPr lang="en-US" altLang="pt-BR" dirty="0"/>
          </a:p>
          <a:p>
            <a:pPr algn="just" eaLnBrk="1" hangingPunct="1">
              <a:lnSpc>
                <a:spcPct val="125000"/>
              </a:lnSpc>
            </a:pPr>
            <a:r>
              <a:rPr lang="pt-BR" altLang="pt-BR" dirty="0">
                <a:solidFill>
                  <a:srgbClr val="6600CC"/>
                </a:solidFill>
              </a:rPr>
              <a:t>Livro integral </a:t>
            </a:r>
            <a:endParaRPr lang="en-US" altLang="pt-BR" dirty="0">
              <a:solidFill>
                <a:srgbClr val="6600CC"/>
              </a:solidFill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pt-BR" altLang="pt-BR" dirty="0">
                <a:solidFill>
                  <a:srgbClr val="6600CC"/>
                </a:solidFill>
              </a:rPr>
              <a:t>Tratado</a:t>
            </a:r>
          </a:p>
          <a:p>
            <a:pPr algn="just" eaLnBrk="1" hangingPunct="1">
              <a:lnSpc>
                <a:spcPct val="125000"/>
              </a:lnSpc>
            </a:pPr>
            <a:r>
              <a:rPr lang="pt-BR" altLang="pt-BR" dirty="0">
                <a:solidFill>
                  <a:srgbClr val="6600CC"/>
                </a:solidFill>
              </a:rPr>
              <a:t>Coletânea</a:t>
            </a:r>
          </a:p>
        </p:txBody>
      </p:sp>
    </p:spTree>
    <p:extLst>
      <p:ext uri="{BB962C8B-B14F-4D97-AF65-F5344CB8AC3E}">
        <p14:creationId xmlns:p14="http://schemas.microsoft.com/office/powerpoint/2010/main" val="36340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5800" y="925513"/>
            <a:ext cx="784860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pt-BR" sz="2000" b="1" dirty="0">
                <a:solidFill>
                  <a:srgbClr val="CC0066"/>
                </a:solidFill>
              </a:rPr>
              <a:t>Definição de Biblioteca</a:t>
            </a:r>
          </a:p>
          <a:p>
            <a:pPr algn="just" eaLnBrk="1" hangingPunct="1"/>
            <a:endParaRPr lang="pt-BR" altLang="pt-BR" sz="2000" b="1" dirty="0"/>
          </a:p>
          <a:p>
            <a:pPr algn="just" eaLnBrk="1" hangingPunct="1"/>
            <a:endParaRPr lang="pt-BR" altLang="pt-BR" sz="2000" b="1" dirty="0"/>
          </a:p>
          <a:p>
            <a:pPr algn="just" eaLnBrk="1" hangingPunct="1"/>
            <a:endParaRPr lang="en-US" altLang="pt-BR" sz="2000" dirty="0"/>
          </a:p>
          <a:p>
            <a:pPr algn="just" eaLnBrk="1" hangingPunct="1"/>
            <a:r>
              <a:rPr lang="pt-BR" altLang="pt-BR" b="1" dirty="0"/>
              <a:t>Na presente avaliação</a:t>
            </a:r>
            <a:r>
              <a:rPr lang="pt-BR" altLang="pt-BR" dirty="0"/>
              <a:t>, ano base 2007, orientamos para que o envio do material fosse remetido para a </a:t>
            </a:r>
            <a:r>
              <a:rPr lang="pt-BR" altLang="pt-BR" b="1" dirty="0"/>
              <a:t>EEFE-USP</a:t>
            </a:r>
            <a:r>
              <a:rPr lang="pt-BR" altLang="pt-BR" dirty="0"/>
              <a:t>, ainda sem vinculação com a biblioteca, repetindo a experiência anterior, considerando que parte dos membros da comissão de avaliação está </a:t>
            </a:r>
            <a:r>
              <a:rPr lang="pt-BR" altLang="pt-BR" dirty="0" smtClean="0"/>
              <a:t>próxima </a:t>
            </a:r>
            <a:r>
              <a:rPr lang="pt-BR" altLang="pt-BR" dirty="0"/>
              <a:t>da USP. </a:t>
            </a:r>
          </a:p>
          <a:p>
            <a:pPr algn="just" eaLnBrk="1" hangingPunct="1"/>
            <a:endParaRPr lang="pt-BR" altLang="pt-BR" dirty="0"/>
          </a:p>
          <a:p>
            <a:pPr algn="just" eaLnBrk="1" hangingPunct="1"/>
            <a:r>
              <a:rPr lang="pt-BR" altLang="pt-BR" u="sng" dirty="0"/>
              <a:t>Sugestão:</a:t>
            </a:r>
            <a:r>
              <a:rPr lang="pt-BR" altLang="pt-BR" dirty="0"/>
              <a:t> </a:t>
            </a:r>
            <a:r>
              <a:rPr lang="pt-BR" altLang="pt-BR" dirty="0" smtClean="0"/>
              <a:t>a </a:t>
            </a:r>
            <a:r>
              <a:rPr lang="pt-BR" altLang="pt-BR" dirty="0"/>
              <a:t>partir do ano base 2008 seja definida uma biblioteca com base em dois critérios: 1. proximidade com o local de trabalho da </a:t>
            </a:r>
            <a:r>
              <a:rPr lang="pt-BR" altLang="pt-BR" dirty="0" smtClean="0"/>
              <a:t>comissão e </a:t>
            </a:r>
            <a:r>
              <a:rPr lang="pt-BR" altLang="pt-BR" dirty="0"/>
              <a:t>2</a:t>
            </a:r>
            <a:r>
              <a:rPr lang="pt-BR" altLang="pt-BR" dirty="0" smtClean="0"/>
              <a:t>. </a:t>
            </a:r>
            <a:r>
              <a:rPr lang="pt-BR" altLang="pt-BR" b="1" dirty="0"/>
              <a:t>compromisso de doar parte dos livros que receber para uma biblioteca localizada nas regiões norte-nordeste. </a:t>
            </a:r>
          </a:p>
          <a:p>
            <a:pPr algn="just" eaLnBrk="1" hangingPunct="1"/>
            <a:endParaRPr lang="pt-BR" altLang="pt-BR" dirty="0"/>
          </a:p>
          <a:p>
            <a:pPr algn="just"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312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85800" y="838200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pt-BR"/>
          </a:p>
          <a:p>
            <a:pPr eaLnBrk="1" hangingPunct="1"/>
            <a:r>
              <a:rPr lang="pt-BR" altLang="pt-BR" sz="2000" b="1">
                <a:solidFill>
                  <a:srgbClr val="339933"/>
                </a:solidFill>
              </a:rPr>
              <a:t>Definição da Ficha de Descrição </a:t>
            </a:r>
          </a:p>
          <a:p>
            <a:pPr eaLnBrk="1" hangingPunct="1"/>
            <a:endParaRPr lang="pt-BR" altLang="pt-BR" sz="2000" b="1">
              <a:solidFill>
                <a:srgbClr val="339933"/>
              </a:solidFill>
            </a:endParaRPr>
          </a:p>
          <a:p>
            <a:pPr eaLnBrk="1" hangingPunct="1"/>
            <a:endParaRPr lang="pt-BR" altLang="pt-BR">
              <a:solidFill>
                <a:srgbClr val="339933"/>
              </a:solidFill>
            </a:endParaRP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Os dados da ficha de descrição da obra serão utilizados para pontuar o livro, para definir seu conceito e estrato.  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A avaliação dos livros será realizada com base nos seguintes critérios: </a:t>
            </a:r>
          </a:p>
          <a:p>
            <a:pPr eaLnBrk="1" hangingPunct="1">
              <a:buFontTx/>
              <a:buAutoNum type="alphaLcParenBoth"/>
            </a:pPr>
            <a:r>
              <a:rPr lang="pt-BR" altLang="pt-BR"/>
              <a:t>relevância/impacto (sete pontos);   </a:t>
            </a:r>
          </a:p>
          <a:p>
            <a:pPr eaLnBrk="1" hangingPunct="1">
              <a:buFontTx/>
              <a:buAutoNum type="alphaLcParenBoth"/>
            </a:pPr>
            <a:r>
              <a:rPr lang="pt-BR" altLang="pt-BR"/>
              <a:t>processo editorial (três pontos), totalizando um máximo de dez pontos. 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A pontuação é definida com base em apreciação qualitativa do livro.</a:t>
            </a:r>
            <a:endParaRPr lang="en-US" altLang="pt-BR"/>
          </a:p>
          <a:p>
            <a:pPr algn="ctr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88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09600" y="876271"/>
            <a:ext cx="79248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A50021"/>
                </a:solidFill>
              </a:rPr>
              <a:t>Outros aspectos</a:t>
            </a:r>
          </a:p>
          <a:p>
            <a:pPr eaLnBrk="1" hangingPunct="1"/>
            <a:endParaRPr lang="pt-BR" altLang="pt-BR" sz="2000" dirty="0">
              <a:solidFill>
                <a:srgbClr val="A50021"/>
              </a:solidFill>
            </a:endParaRPr>
          </a:p>
          <a:p>
            <a:pPr eaLnBrk="1" hangingPunct="1"/>
            <a:endParaRPr lang="en-US" altLang="pt-BR" dirty="0"/>
          </a:p>
          <a:p>
            <a:pPr algn="just" eaLnBrk="1" hangingPunct="1"/>
            <a:r>
              <a:rPr lang="pt-BR" altLang="pt-BR" u="sng" dirty="0"/>
              <a:t>Capítulos de Livro:</a:t>
            </a:r>
            <a:r>
              <a:rPr lang="pt-BR" altLang="pt-BR" dirty="0"/>
              <a:t> </a:t>
            </a:r>
            <a:r>
              <a:rPr lang="pt-BR" altLang="pt-BR" sz="1600" b="1" dirty="0"/>
              <a:t>o conceito do capítulo de coletânea ou do tratado é estabelecido com base na apreciação do livro como um todo, conforme orientação do documento básico da DAV-CAPES. O conceito de cada capítulo corresponderá à metade da pontuação obtida pela coletânea ou tratado. No caso de um docente que tenha vários capítulos num livro </a:t>
            </a:r>
            <a:r>
              <a:rPr lang="pt-BR" altLang="pt-BR" sz="1600" b="1" dirty="0" smtClean="0"/>
              <a:t>só, </a:t>
            </a:r>
            <a:r>
              <a:rPr lang="pt-BR" altLang="pt-BR" sz="1600" b="1" dirty="0"/>
              <a:t>será considerado para efeito de pontuação um capítulo. </a:t>
            </a:r>
            <a:endParaRPr lang="pt-BR" altLang="pt-BR" sz="1600" b="1" dirty="0" smtClean="0"/>
          </a:p>
          <a:p>
            <a:pPr algn="just" eaLnBrk="1" hangingPunct="1"/>
            <a:endParaRPr lang="pt-BR" altLang="pt-BR" sz="1600" b="1" dirty="0"/>
          </a:p>
          <a:p>
            <a:pPr algn="just" eaLnBrk="1" hangingPunct="1"/>
            <a:r>
              <a:rPr lang="pt-BR" alt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Atualmente considera-se dois.</a:t>
            </a:r>
            <a:endParaRPr lang="pt-BR" alt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endParaRPr lang="pt-BR" altLang="pt-BR" sz="1600" b="1" dirty="0"/>
          </a:p>
          <a:p>
            <a:pPr algn="just" eaLnBrk="1" hangingPunct="1"/>
            <a:endParaRPr lang="pt-BR" altLang="pt-BR" dirty="0"/>
          </a:p>
          <a:p>
            <a:pPr algn="just" eaLnBrk="1" hangingPunct="1"/>
            <a:r>
              <a:rPr lang="pt-BR" altLang="pt-BR" u="sng" dirty="0"/>
              <a:t>Relação artigo e livro</a:t>
            </a:r>
            <a:r>
              <a:rPr lang="pt-BR" altLang="pt-BR" dirty="0"/>
              <a:t>: </a:t>
            </a:r>
            <a:r>
              <a:rPr lang="pt-BR" altLang="pt-BR" sz="1600" b="1" dirty="0"/>
              <a:t>entende-se que  artigo e  livro são  produções legítimas que caracterizam os esforços de pesquisa e formação de recursos humanos na Área 21. Assim, ambas as produções devem ser incentivadas desde que prevaleça a qualidade.</a:t>
            </a:r>
          </a:p>
          <a:p>
            <a:pPr algn="just"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algn="just" eaLnBrk="1" hangingPunct="1"/>
            <a:r>
              <a:rPr lang="pt-BR" altLang="pt-BR" sz="1600" b="1" dirty="0" smtClean="0"/>
              <a:t> </a:t>
            </a:r>
            <a:endParaRPr lang="pt-BR" alt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2945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CAPES 2010-2012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Número de Programas de Pós-graduação com livros estratificados</a:t>
            </a:r>
            <a:endParaRPr lang="pt-BR" dirty="0"/>
          </a:p>
          <a:p>
            <a:r>
              <a:rPr lang="pt-BR" dirty="0" smtClean="0"/>
              <a:t>13 </a:t>
            </a:r>
            <a:r>
              <a:rPr lang="pt-BR" dirty="0" err="1" smtClean="0"/>
              <a:t>PsPG</a:t>
            </a:r>
            <a:r>
              <a:rPr lang="pt-BR" dirty="0" smtClean="0"/>
              <a:t> </a:t>
            </a:r>
            <a:r>
              <a:rPr lang="pt-BR" dirty="0" err="1" smtClean="0"/>
              <a:t>Fono</a:t>
            </a:r>
            <a:endParaRPr lang="pt-BR" dirty="0" smtClean="0"/>
          </a:p>
          <a:p>
            <a:r>
              <a:rPr lang="pt-BR" dirty="0" smtClean="0"/>
              <a:t>12 </a:t>
            </a:r>
            <a:r>
              <a:rPr lang="pt-BR" dirty="0" err="1" smtClean="0"/>
              <a:t>PsPG</a:t>
            </a:r>
            <a:r>
              <a:rPr lang="pt-BR" dirty="0" smtClean="0"/>
              <a:t> EF</a:t>
            </a:r>
          </a:p>
          <a:p>
            <a:r>
              <a:rPr lang="pt-BR" dirty="0" smtClean="0"/>
              <a:t>06 FT/TO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4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12804"/>
              </p:ext>
            </p:extLst>
          </p:nvPr>
        </p:nvGraphicFramePr>
        <p:xfrm>
          <a:off x="1115616" y="116630"/>
          <a:ext cx="7776864" cy="5667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982"/>
                <a:gridCol w="1244298"/>
                <a:gridCol w="1124982"/>
                <a:gridCol w="1124982"/>
                <a:gridCol w="1124982"/>
                <a:gridCol w="2032638"/>
              </a:tblGrid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SUBÁREA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DIFRNT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IGUAL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Percentual de erro (%)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FOB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45,83333333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UTP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UNIFESP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88,88888889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PUC-SP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12,5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USP - HRAC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USP FOFITO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73,33333333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UNESP FO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UNESP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USP FT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HRAC-USP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UFSM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71,42857143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UNIFESP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8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UNESP-FONO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7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Membros da Subcomissão</a:t>
            </a:r>
            <a:br>
              <a:rPr lang="pt-BR" dirty="0" smtClean="0"/>
            </a:br>
            <a:r>
              <a:rPr lang="pt-BR" dirty="0" smtClean="0"/>
              <a:t>Estudos da Avaliação de Livros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Heloisa Reis – Presidente da Subcomissão – Unicamp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André Mello – Coordenador UFES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Pedro </a:t>
            </a:r>
            <a:r>
              <a:rPr lang="pt-BR" dirty="0" err="1" smtClean="0">
                <a:solidFill>
                  <a:srgbClr val="00B050"/>
                </a:solidFill>
              </a:rPr>
              <a:t>Athaíde</a:t>
            </a:r>
            <a:r>
              <a:rPr lang="pt-BR" dirty="0" smtClean="0">
                <a:solidFill>
                  <a:srgbClr val="00B050"/>
                </a:solidFill>
              </a:rPr>
              <a:t> – indicado UNB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Tânia Mara Sampaio – indicada UCB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accent2"/>
                </a:solidFill>
              </a:rPr>
              <a:t>Maria Cláudia Cunha – PUC/SP (Fonoaudiologia)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Umberto Correa – USP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>
                <a:solidFill>
                  <a:srgbClr val="00B050"/>
                </a:solidFill>
              </a:rPr>
              <a:t>Petrucia</a:t>
            </a:r>
            <a:r>
              <a:rPr lang="pt-BR" dirty="0">
                <a:solidFill>
                  <a:srgbClr val="00B050"/>
                </a:solidFill>
              </a:rPr>
              <a:t> da Nóbrega – Indicada </a:t>
            </a:r>
            <a:r>
              <a:rPr lang="pt-BR" dirty="0" smtClean="0">
                <a:solidFill>
                  <a:srgbClr val="00B050"/>
                </a:solidFill>
              </a:rPr>
              <a:t>UFRN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Samuel de Souza Neto – Unesp/RC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Edilson </a:t>
            </a:r>
            <a:r>
              <a:rPr lang="pt-BR" dirty="0" err="1" smtClean="0">
                <a:solidFill>
                  <a:srgbClr val="00B050"/>
                </a:solidFill>
              </a:rPr>
              <a:t>Ciryno</a:t>
            </a:r>
            <a:r>
              <a:rPr lang="pt-BR" dirty="0" smtClean="0">
                <a:solidFill>
                  <a:srgbClr val="00B050"/>
                </a:solidFill>
              </a:rPr>
              <a:t> – coordenador UEL/UEM (Larissa Lara)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accent6"/>
                </a:solidFill>
              </a:rPr>
              <a:t>Rinaldo </a:t>
            </a:r>
            <a:r>
              <a:rPr lang="pt-BR" dirty="0" err="1" smtClean="0">
                <a:solidFill>
                  <a:schemeClr val="accent6"/>
                </a:solidFill>
              </a:rPr>
              <a:t>Guirro</a:t>
            </a:r>
            <a:r>
              <a:rPr lang="pt-BR" dirty="0" smtClean="0">
                <a:solidFill>
                  <a:schemeClr val="accent6"/>
                </a:solidFill>
              </a:rPr>
              <a:t> – USP/RP (Fisioterapia)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9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857742"/>
              </p:ext>
            </p:extLst>
          </p:nvPr>
        </p:nvGraphicFramePr>
        <p:xfrm>
          <a:off x="395534" y="188643"/>
          <a:ext cx="8035727" cy="6414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541"/>
                <a:gridCol w="1180541"/>
                <a:gridCol w="1180541"/>
                <a:gridCol w="1180541"/>
                <a:gridCol w="1180541"/>
                <a:gridCol w="2133022"/>
              </a:tblGrid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SUBÁREA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IES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DIFRNT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IGUAL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Percentual de erro (%)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UFES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76,47058824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87,5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UNIMEP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94,28571429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UNICAMP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38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64,40677966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UCB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UEM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USJT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57,14285714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UDESC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22,22222222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UFPel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69,23076923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UNICSUL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UFRN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3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UNESP EF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96,42857143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6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68768"/>
              </p:ext>
            </p:extLst>
          </p:nvPr>
        </p:nvGraphicFramePr>
        <p:xfrm>
          <a:off x="395538" y="260647"/>
          <a:ext cx="8424935" cy="5647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720"/>
                <a:gridCol w="1591689"/>
                <a:gridCol w="883751"/>
                <a:gridCol w="1237720"/>
                <a:gridCol w="1237720"/>
                <a:gridCol w="2236335"/>
              </a:tblGrid>
              <a:tr h="8067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SUBÁREA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DIFRNT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IGUAL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Percentual de erro (%)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067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FT/TO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UNICID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067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FT/TO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UFSCAR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067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FT/TO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UNIMEP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067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FT/TO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UNINOVE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067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FT/TO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  <a:latin typeface="+mn-lt"/>
                        </a:rPr>
                        <a:t>UFMG FT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067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FT/TO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UEL/UNOPAR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66,66666667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Número de livros classificados nos estratos por subárea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1663"/>
              </p:ext>
            </p:extLst>
          </p:nvPr>
        </p:nvGraphicFramePr>
        <p:xfrm>
          <a:off x="611560" y="2492896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Subárea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livros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Educação Física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Fonoaudiologia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Fisioterapia/Terapia</a:t>
                      </a:r>
                      <a:r>
                        <a:rPr lang="pt-BR" baseline="0" dirty="0" smtClean="0"/>
                        <a:t> Ocupacional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343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 </a:t>
            </a:r>
            <a:r>
              <a:rPr lang="pt-BR" dirty="0"/>
              <a:t>Ofício n. </a:t>
            </a:r>
            <a:r>
              <a:rPr lang="pt-BR" dirty="0" smtClean="0"/>
              <a:t>013-2013 e Relatórios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68873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2007-2009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20011 (+0.4%)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LNC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33%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48,3%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40%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23%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22,5%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25%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8%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8,6%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6%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L4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9%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5%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6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Problemas na Avaliação</a:t>
            </a:r>
            <a:br>
              <a:rPr lang="pt-BR" dirty="0" smtClean="0"/>
            </a:br>
            <a:r>
              <a:rPr lang="pt-BR" dirty="0" smtClean="0"/>
              <a:t>2009-2012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Como foi aplicado a variação de notas nas categorias Livro (0,5; 2,0; 2,5) e Coletânea (0,5; 1,0</a:t>
            </a:r>
            <a:r>
              <a:rPr lang="pt-BR" dirty="0" smtClean="0"/>
              <a:t>)?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52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381000" y="260648"/>
            <a:ext cx="8458200" cy="89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pt-BR" sz="2400" b="1" dirty="0">
                <a:solidFill>
                  <a:srgbClr val="CC0066"/>
                </a:solidFill>
              </a:rPr>
              <a:t>PROCESSO EDITORIAL E RESPECTIVA </a:t>
            </a:r>
            <a:r>
              <a:rPr lang="en-US" altLang="pt-BR" sz="2400" b="1" dirty="0" smtClean="0">
                <a:solidFill>
                  <a:srgbClr val="CC0066"/>
                </a:solidFill>
              </a:rPr>
              <a:t>PONTUAÇÃO</a:t>
            </a:r>
            <a:r>
              <a:rPr lang="en-US" altLang="pt-BR" sz="2400" b="1" dirty="0">
                <a:solidFill>
                  <a:schemeClr val="accent2"/>
                </a:solidFill>
              </a:rPr>
              <a:t> </a:t>
            </a:r>
            <a:r>
              <a:rPr lang="en-US" altLang="pt-BR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pt-BR" sz="2400" b="1" dirty="0" err="1" smtClean="0">
                <a:solidFill>
                  <a:schemeClr val="accent2"/>
                </a:solidFill>
              </a:rPr>
              <a:t>Ofício</a:t>
            </a:r>
            <a:r>
              <a:rPr lang="en-US" altLang="pt-BR" sz="2400" b="1" dirty="0" smtClean="0">
                <a:solidFill>
                  <a:schemeClr val="accent2"/>
                </a:solidFill>
              </a:rPr>
              <a:t> 08/2014)</a:t>
            </a:r>
            <a:r>
              <a:rPr lang="en-US" altLang="pt-BR" sz="2400" b="1" dirty="0" smtClean="0">
                <a:solidFill>
                  <a:srgbClr val="CC0066"/>
                </a:solidFill>
              </a:rPr>
              <a:t> </a:t>
            </a:r>
            <a:endParaRPr lang="pt-PT" altLang="pt-BR" sz="2400" b="1" dirty="0">
              <a:solidFill>
                <a:srgbClr val="CC0066"/>
              </a:solidFill>
            </a:endParaRPr>
          </a:p>
        </p:txBody>
      </p:sp>
      <p:graphicFrame>
        <p:nvGraphicFramePr>
          <p:cNvPr id="8401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9898"/>
              </p:ext>
            </p:extLst>
          </p:nvPr>
        </p:nvGraphicFramePr>
        <p:xfrm>
          <a:off x="762000" y="1158658"/>
          <a:ext cx="7696200" cy="5966060"/>
        </p:xfrm>
        <a:graphic>
          <a:graphicData uri="http://schemas.openxmlformats.org/drawingml/2006/table">
            <a:tbl>
              <a:tblPr/>
              <a:tblGrid>
                <a:gridCol w="3924300"/>
                <a:gridCol w="3771900"/>
              </a:tblGrid>
              <a:tr h="550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Processo</a:t>
                      </a: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editorial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Pontuação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Editora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com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Conselho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Editorial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Análise</a:t>
                      </a:r>
                      <a:r>
                        <a:rPr kumimoji="0" lang="en-US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pt-B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por</a:t>
                      </a:r>
                      <a:r>
                        <a:rPr kumimoji="0" lang="en-US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pares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0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Compor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coleção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e/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série</a:t>
                      </a:r>
                      <a:endParaRPr kumimoji="0" lang="en-US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Fomento</a:t>
                      </a:r>
                      <a:endParaRPr kumimoji="0" lang="en-US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Parceria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com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Associações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Científicas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Entidades</a:t>
                      </a: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Classe</a:t>
                      </a:r>
                      <a:endParaRPr kumimoji="0" lang="en-US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Até</a:t>
                      </a:r>
                      <a:r>
                        <a:rPr kumimoji="0" lang="en-US" alt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Questões Conceituais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Considerar </a:t>
            </a:r>
            <a:r>
              <a:rPr lang="pt-BR" dirty="0"/>
              <a:t>que as editoras que </a:t>
            </a:r>
            <a:r>
              <a:rPr lang="pt-BR" dirty="0" smtClean="0"/>
              <a:t>possuem </a:t>
            </a:r>
            <a:r>
              <a:rPr lang="pt-BR" dirty="0"/>
              <a:t>coleções </a:t>
            </a:r>
            <a:r>
              <a:rPr lang="pt-BR" dirty="0" smtClean="0"/>
              <a:t>têm </a:t>
            </a:r>
            <a:r>
              <a:rPr lang="pt-BR" dirty="0"/>
              <a:t>avaliação por pares, pois passaram pelo crivo dos editores de coleção, pelo conselho </a:t>
            </a:r>
            <a:r>
              <a:rPr lang="pt-BR" dirty="0" smtClean="0"/>
              <a:t>e, normalmente, </a:t>
            </a:r>
            <a:r>
              <a:rPr lang="pt-BR" dirty="0"/>
              <a:t>por </a:t>
            </a:r>
            <a:r>
              <a:rPr lang="pt-BR" dirty="0" err="1" smtClean="0"/>
              <a:t>parecerista</a:t>
            </a:r>
            <a:r>
              <a:rPr lang="pt-BR" dirty="0" smtClean="0"/>
              <a:t> </a:t>
            </a:r>
            <a:r>
              <a:rPr lang="pt-BR" i="1" dirty="0"/>
              <a:t>ad hoc</a:t>
            </a:r>
            <a:r>
              <a:rPr lang="pt-BR" dirty="0"/>
              <a:t>.</a:t>
            </a: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endParaRPr lang="pt-B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O </a:t>
            </a:r>
            <a:r>
              <a:rPr lang="pt-BR" dirty="0"/>
              <a:t>que são Tratados</a:t>
            </a:r>
            <a:r>
              <a:rPr lang="pt-BR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8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228600"/>
            <a:ext cx="8915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7113" indent="-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001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29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altLang="pt-BR" dirty="0">
              <a:latin typeface="Times New Roman" pitchFamily="18" charset="0"/>
            </a:endParaRPr>
          </a:p>
          <a:p>
            <a:pPr lvl="1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pt-BR" sz="2000" b="1" dirty="0">
                <a:solidFill>
                  <a:srgbClr val="808000"/>
                </a:solidFill>
              </a:rPr>
              <a:t>HÁ DOIS TIPOS DE PRODUÇÃO NO FORMATO LIVRO</a:t>
            </a:r>
            <a:r>
              <a:rPr lang="en-US" altLang="pt-BR" sz="2000" b="1" dirty="0" smtClean="0">
                <a:solidFill>
                  <a:srgbClr val="808000"/>
                </a:solidFill>
              </a:rPr>
              <a:t>: (Doc. 2008)</a:t>
            </a:r>
            <a:endParaRPr lang="en-US" altLang="pt-BR" sz="2000" b="1" dirty="0">
              <a:solidFill>
                <a:srgbClr val="808000"/>
              </a:solidFill>
            </a:endParaRPr>
          </a:p>
          <a:p>
            <a:pPr lvl="1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altLang="pt-BR" sz="2000" b="1" dirty="0">
              <a:solidFill>
                <a:srgbClr val="808000"/>
              </a:solidFill>
            </a:endParaRPr>
          </a:p>
          <a:p>
            <a:pPr lvl="1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altLang="pt-BR" sz="2000" dirty="0">
              <a:solidFill>
                <a:srgbClr val="A50021"/>
              </a:solidFill>
            </a:endParaRPr>
          </a:p>
          <a:p>
            <a:pPr lvl="1" algn="just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000" dirty="0"/>
              <a:t>FORMATIVA: </a:t>
            </a:r>
            <a:r>
              <a:rPr lang="pt-BR" altLang="pt-BR" sz="2000" dirty="0"/>
              <a:t>com proposição de novas </a:t>
            </a:r>
            <a:r>
              <a:rPr lang="pt-BR" altLang="pt-BR" sz="2000" dirty="0" smtClean="0"/>
              <a:t>ideias </a:t>
            </a:r>
            <a:r>
              <a:rPr lang="pt-BR" altLang="pt-BR" sz="2000" dirty="0"/>
              <a:t>e reflexões, ou novas perspectivas teóricas e metodológicas, ou ainda com intuito de </a:t>
            </a:r>
            <a:r>
              <a:rPr lang="pt-BR" altLang="pt-BR" sz="2000" dirty="0" smtClean="0"/>
              <a:t>subsidiar </a:t>
            </a:r>
            <a:r>
              <a:rPr lang="pt-BR" altLang="pt-BR" sz="2000" dirty="0"/>
              <a:t>o desenvolvimento de tecnologias. Importante para a formação do estudante de pós-graduação.</a:t>
            </a:r>
            <a:r>
              <a:rPr lang="en-US" altLang="pt-BR" sz="2000" dirty="0"/>
              <a:t> </a:t>
            </a:r>
            <a:r>
              <a:rPr lang="pt-BR" altLang="pt-BR" sz="2000" dirty="0"/>
              <a:t>Livros nessa categoria são considerados para fins da avaliação da produção intelectual.</a:t>
            </a:r>
          </a:p>
          <a:p>
            <a:pPr lvl="1" algn="just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pt-BR" altLang="pt-BR" sz="2000" dirty="0"/>
          </a:p>
          <a:p>
            <a:pPr lvl="1" algn="just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TÉCNICA: </a:t>
            </a:r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caracterizada por materiais que resultam da aplicação de </a:t>
            </a:r>
            <a:r>
              <a:rPr lang="pt-BR" alt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ideias</a:t>
            </a:r>
            <a:r>
              <a:rPr lang="pt-BR" alt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reflexões e teorias para a resolução de problemas imediatos e específicos ou para a realização de atividades em diferentes contextos (educação, saúde, lazer). Ela fornece ao estudante e ao leigo interessado ferramentas para apreender conceitos básicos de cada área.</a:t>
            </a:r>
            <a:r>
              <a:rPr lang="pt-BR" altLang="pt-BR" sz="2000" dirty="0"/>
              <a:t> Livros nessa categoria devem ser objeto de avaliação por critérios específicos e não serão considerados para a avaliação da produção intelectual.</a:t>
            </a:r>
            <a:endParaRPr lang="en-US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9972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7113" indent="-4556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001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29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altLang="pt-BR" sz="2400" dirty="0">
              <a:latin typeface="Times New Roman" pitchFamily="18" charset="0"/>
            </a:endParaRPr>
          </a:p>
          <a:p>
            <a:pPr lvl="1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pt-BR" sz="2400" b="1" dirty="0">
                <a:solidFill>
                  <a:srgbClr val="336600"/>
                </a:solidFill>
              </a:rPr>
              <a:t>CATEGORIAS EM CADA TIPO DE PRODUÇÃO</a:t>
            </a:r>
          </a:p>
          <a:p>
            <a:pPr lvl="1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altLang="pt-BR" sz="2400" dirty="0" smtClean="0"/>
              <a:t>(Doc 2008 – </a:t>
            </a:r>
            <a:r>
              <a:rPr lang="en-US" altLang="pt-BR" sz="2400" dirty="0" err="1" smtClean="0"/>
              <a:t>João</a:t>
            </a:r>
            <a:r>
              <a:rPr lang="en-US" altLang="pt-BR" sz="2400" dirty="0" smtClean="0"/>
              <a:t> Pessoa)</a:t>
            </a:r>
            <a:endParaRPr lang="en-US" altLang="pt-BR" sz="2400" dirty="0"/>
          </a:p>
          <a:p>
            <a:pPr lvl="2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dirty="0"/>
              <a:t>FORMATIVA</a:t>
            </a:r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 err="1"/>
              <a:t>Livro</a:t>
            </a:r>
            <a:r>
              <a:rPr lang="en-US" altLang="pt-BR" sz="2200" dirty="0"/>
              <a:t>/</a:t>
            </a:r>
            <a:r>
              <a:rPr lang="en-US" altLang="pt-BR" sz="2200" dirty="0" err="1"/>
              <a:t>Texto</a:t>
            </a:r>
            <a:r>
              <a:rPr lang="en-US" altLang="pt-BR" sz="2200" dirty="0"/>
              <a:t> Integral</a:t>
            </a:r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 err="1"/>
              <a:t>Tratado</a:t>
            </a:r>
            <a:endParaRPr lang="en-US" altLang="pt-BR" sz="2200" dirty="0"/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 err="1"/>
              <a:t>Coletânea</a:t>
            </a:r>
            <a:endParaRPr lang="en-US" altLang="pt-BR" sz="2400" dirty="0"/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altLang="pt-BR" sz="2400" dirty="0"/>
          </a:p>
          <a:p>
            <a:pPr lvl="2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dirty="0"/>
              <a:t>TÉCNICA</a:t>
            </a:r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 err="1"/>
              <a:t>Guia</a:t>
            </a:r>
            <a:r>
              <a:rPr lang="en-US" altLang="pt-BR" sz="2200" dirty="0"/>
              <a:t>, Manual, </a:t>
            </a:r>
            <a:r>
              <a:rPr lang="en-US" altLang="pt-BR" sz="2200" dirty="0" err="1"/>
              <a:t>Programa</a:t>
            </a:r>
            <a:endParaRPr lang="en-US" altLang="pt-BR" sz="2200" dirty="0"/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 err="1"/>
              <a:t>Dicionário</a:t>
            </a:r>
            <a:r>
              <a:rPr lang="en-US" altLang="pt-BR" sz="2200" dirty="0"/>
              <a:t>, Atlas, </a:t>
            </a:r>
            <a:r>
              <a:rPr lang="en-US" altLang="pt-BR" sz="2200" dirty="0" err="1"/>
              <a:t>Catálogo</a:t>
            </a:r>
            <a:endParaRPr lang="en-US" altLang="pt-BR" sz="2200" dirty="0"/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/>
              <a:t>Carta, </a:t>
            </a:r>
            <a:r>
              <a:rPr lang="en-US" altLang="pt-BR" sz="2200" dirty="0" err="1"/>
              <a:t>Texto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Expandido</a:t>
            </a:r>
            <a:endParaRPr lang="en-US" altLang="pt-BR" sz="2200" dirty="0"/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 err="1"/>
              <a:t>Suporte</a:t>
            </a:r>
            <a:r>
              <a:rPr lang="en-US" altLang="pt-BR" sz="2200" dirty="0"/>
              <a:t> </a:t>
            </a:r>
            <a:r>
              <a:rPr lang="en-US" altLang="pt-BR" sz="2200" dirty="0" err="1"/>
              <a:t>Didático</a:t>
            </a:r>
            <a:endParaRPr lang="en-US" altLang="pt-BR" sz="2200" dirty="0"/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en-US" altLang="pt-BR" sz="2200" dirty="0"/>
              <a:t>Anais de </a:t>
            </a:r>
            <a:r>
              <a:rPr lang="en-US" altLang="pt-BR" sz="2200" dirty="0" err="1"/>
              <a:t>Congresso</a:t>
            </a:r>
            <a:endParaRPr lang="en-US" altLang="pt-BR" sz="2200" dirty="0"/>
          </a:p>
          <a:p>
            <a:pPr lvl="3" eaLnBrk="1" hangingPunct="1">
              <a:buClr>
                <a:srgbClr val="A50021"/>
              </a:buClr>
              <a:buSzPct val="75000"/>
              <a:buFont typeface="Wingdings" pitchFamily="2" charset="2"/>
              <a:buChar char="n"/>
            </a:pPr>
            <a:endParaRPr lang="en-US" altLang="pt-BR" sz="1800" dirty="0"/>
          </a:p>
        </p:txBody>
      </p:sp>
    </p:spTree>
    <p:extLst>
      <p:ext uri="{BB962C8B-B14F-4D97-AF65-F5344CB8AC3E}">
        <p14:creationId xmlns:p14="http://schemas.microsoft.com/office/powerpoint/2010/main" val="3058075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Conceituais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Livros frutos de pesquisas, por exemplo, (na EF): de Pedagogia do Esporte e associados a intervenção foram quase sempre automaticamente compreendidos como livro técnico quando deveriam ser classificados da categoria </a:t>
            </a:r>
            <a:r>
              <a:rPr lang="pt-BR" i="1" dirty="0" smtClean="0"/>
              <a:t>Formativa</a:t>
            </a:r>
            <a:r>
              <a:rPr lang="pt-BR" dirty="0" smtClean="0"/>
              <a:t>. (vide a definição do penúltimo slide)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509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92696" y="-5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</a:t>
            </a:r>
            <a:r>
              <a:rPr lang="pt-BR" dirty="0" smtClean="0"/>
              <a:t>roposta de trabalho e convite</a:t>
            </a:r>
            <a:br>
              <a:rPr lang="pt-BR" dirty="0" smtClean="0"/>
            </a:br>
            <a:r>
              <a:rPr lang="pt-BR" dirty="0" smtClean="0"/>
              <a:t>26 de agosto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Discussões por e-mail!!!</a:t>
            </a:r>
          </a:p>
          <a:p>
            <a:r>
              <a:rPr lang="pt-BR" dirty="0" smtClean="0"/>
              <a:t>Estudo e análise da avaliação de livros.</a:t>
            </a:r>
          </a:p>
          <a:p>
            <a:r>
              <a:rPr lang="pt-BR" dirty="0" smtClean="0"/>
              <a:t>Sugestões de melhoria do processo de avaliação de livros.</a:t>
            </a:r>
          </a:p>
          <a:p>
            <a:r>
              <a:rPr lang="pt-BR" dirty="0" smtClean="0"/>
              <a:t>Informação de que eu receberia um relatório do coordenador da comissão de livros.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Comissão de livros FEF/Unicamp (desde 2007)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Experiência </a:t>
            </a:r>
            <a:r>
              <a:rPr lang="pt-BR" dirty="0"/>
              <a:t>como Diretora Editorial da Editora Autores Associados de 1992 a 1995.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Limites operacionais e objetivos do meu momento.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Esforço para colaborar para uma avaliação mais justa e visando à qualidade da produção no formato livro.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5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Conceituais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Tratados foram avaliados como tal apenas quando esse termo aparecia em seu título, esse foi a meu ver um limite dos avaliadores, nem todos os tratados tem ele no título, pois seria como colocar o título de um livro: </a:t>
            </a:r>
            <a:r>
              <a:rPr lang="pt-BR" dirty="0" smtClean="0"/>
              <a:t>“</a:t>
            </a:r>
            <a:r>
              <a:rPr lang="pt-BR" b="1" dirty="0" smtClean="0"/>
              <a:t>Livro </a:t>
            </a:r>
            <a:r>
              <a:rPr lang="pt-BR" b="1" dirty="0"/>
              <a:t>Futebol e Sociedade</a:t>
            </a:r>
            <a:r>
              <a:rPr lang="pt-BR" dirty="0"/>
              <a:t>" ou como </a:t>
            </a:r>
            <a:r>
              <a:rPr lang="pt-BR" dirty="0" smtClean="0"/>
              <a:t>título de uma coletânea: "</a:t>
            </a:r>
            <a:r>
              <a:rPr lang="pt-BR" b="1" dirty="0"/>
              <a:t>Coletânea Futebol e Sociedade</a:t>
            </a:r>
            <a:r>
              <a:rPr lang="pt-BR" dirty="0"/>
              <a:t>". Diante dessa constatação penso que diminuiremos os conflitos se fizermos uma modificação no documento de avaliação excluindo o Tratado da avaliação como um tipo exclusivo e avaliando-o na categoria Coletânea.</a:t>
            </a:r>
          </a:p>
        </p:txBody>
      </p:sp>
    </p:spTree>
    <p:extLst>
      <p:ext uri="{BB962C8B-B14F-4D97-AF65-F5344CB8AC3E}">
        <p14:creationId xmlns:p14="http://schemas.microsoft.com/office/powerpoint/2010/main" val="3553757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Questões </a:t>
            </a:r>
            <a:r>
              <a:rPr lang="pt-BR" dirty="0" smtClean="0"/>
              <a:t>Conceituais</a:t>
            </a:r>
            <a:br>
              <a:rPr lang="pt-BR" dirty="0" smtClean="0"/>
            </a:br>
            <a:r>
              <a:rPr lang="pt-BR" dirty="0" smtClean="0"/>
              <a:t>Financiamento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L</a:t>
            </a:r>
            <a:r>
              <a:rPr lang="pt-BR" dirty="0" smtClean="0"/>
              <a:t>ivros </a:t>
            </a:r>
            <a:r>
              <a:rPr lang="pt-BR" dirty="0"/>
              <a:t>resultantes de dissertações de mestrado e </a:t>
            </a:r>
            <a:r>
              <a:rPr lang="pt-BR" dirty="0" smtClean="0"/>
              <a:t>teses </a:t>
            </a:r>
            <a:r>
              <a:rPr lang="pt-BR" dirty="0"/>
              <a:t>de </a:t>
            </a:r>
            <a:r>
              <a:rPr lang="pt-BR" dirty="0" smtClean="0"/>
              <a:t>doutorado. Passaram </a:t>
            </a:r>
            <a:r>
              <a:rPr lang="pt-BR" dirty="0"/>
              <a:t>por bancas de qualificação e de </a:t>
            </a:r>
            <a:r>
              <a:rPr lang="pt-BR" dirty="0" smtClean="0"/>
              <a:t>defesa</a:t>
            </a:r>
            <a:r>
              <a:rPr lang="pt-BR" dirty="0"/>
              <a:t> </a:t>
            </a:r>
            <a:r>
              <a:rPr lang="pt-BR" dirty="0" smtClean="0"/>
              <a:t>– avaliação por pares.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Poderia ser equiparado com as financiadas </a:t>
            </a:r>
            <a:r>
              <a:rPr lang="pt-BR" dirty="0"/>
              <a:t>por agências de fomento</a:t>
            </a:r>
            <a:r>
              <a:rPr lang="pt-BR" dirty="0" smtClean="0"/>
              <a:t>? Projetos são avaliados por agências tipo </a:t>
            </a:r>
            <a:r>
              <a:rPr lang="pt-BR" dirty="0" err="1" smtClean="0"/>
              <a:t>FAPs</a:t>
            </a:r>
            <a:r>
              <a:rPr lang="pt-BR" dirty="0" smtClean="0"/>
              <a:t>. – avaliação por pares.</a:t>
            </a:r>
          </a:p>
        </p:txBody>
      </p:sp>
    </p:spTree>
    <p:extLst>
      <p:ext uri="{BB962C8B-B14F-4D97-AF65-F5344CB8AC3E}">
        <p14:creationId xmlns:p14="http://schemas.microsoft.com/office/powerpoint/2010/main" val="3250948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400" i="1" dirty="0"/>
              <a:t>E-book</a:t>
            </a:r>
            <a:endParaRPr lang="pt-BR" sz="44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Deve ser avaliado pelos mesmos critérios, mas é necessário o envio de chave de acesso.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423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dirty="0" smtClean="0"/>
              <a:t>Incentivar todos os programas da área a enviarem a produção em livros de seu corpo docente, assim como constituírem comissões internas de avaliação de livros.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t-BR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 smtClean="0"/>
              <a:t>Valorizar a avaliação feita pelas comissões internas aos PPG.</a:t>
            </a:r>
          </a:p>
          <a:p>
            <a:pPr marL="0" lv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6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Proposta Operacional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7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944" y="1641778"/>
            <a:ext cx="8290112" cy="2387600"/>
          </a:xfrm>
        </p:spPr>
        <p:txBody>
          <a:bodyPr>
            <a:noAutofit/>
          </a:bodyPr>
          <a:lstStyle/>
          <a:p>
            <a:r>
              <a:rPr lang="pt-BR" sz="6500" b="1" dirty="0" smtClean="0">
                <a:latin typeface="Agency FB" panose="020B0503020202020204" pitchFamily="34" charset="0"/>
              </a:rPr>
              <a:t>Proposta de formulário para submissão/classificação dos livros</a:t>
            </a:r>
            <a:endParaRPr lang="pt-BR" sz="65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230656"/>
            <a:ext cx="9144000" cy="85137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5600" b="1" dirty="0" smtClean="0">
                <a:latin typeface="Agency FB" panose="020B0503020202020204" pitchFamily="34" charset="0"/>
              </a:rPr>
              <a:t>Proposta  </a:t>
            </a:r>
            <a:endParaRPr lang="pt-BR" sz="3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12" y="2335690"/>
            <a:ext cx="6242798" cy="4522311"/>
          </a:xfrm>
        </p:spPr>
      </p:pic>
      <p:sp>
        <p:nvSpPr>
          <p:cNvPr id="5" name="CaixaDeTexto 4"/>
          <p:cNvSpPr txBox="1"/>
          <p:nvPr/>
        </p:nvSpPr>
        <p:spPr>
          <a:xfrm>
            <a:off x="1173256" y="1231805"/>
            <a:ext cx="679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dirty="0" smtClean="0"/>
              <a:t>Utilizar uma plataforma online (Google Drive) para submissão/classificação de livros da Área 21.</a:t>
            </a:r>
          </a:p>
        </p:txBody>
      </p:sp>
    </p:spTree>
    <p:extLst>
      <p:ext uri="{BB962C8B-B14F-4D97-AF65-F5344CB8AC3E}">
        <p14:creationId xmlns:p14="http://schemas.microsoft.com/office/powerpoint/2010/main" val="31443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1768"/>
            <a:ext cx="9144000" cy="73753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BR" sz="5000" b="1" dirty="0" smtClean="0">
                <a:latin typeface="Agency FB" panose="020B0503020202020204" pitchFamily="34" charset="0"/>
              </a:rPr>
              <a:t>Como funciona?</a:t>
            </a:r>
            <a:endParaRPr lang="pt-BR" sz="50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492625"/>
            <a:ext cx="7886700" cy="16405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500" dirty="0" smtClean="0"/>
              <a:t>O </a:t>
            </a:r>
            <a:r>
              <a:rPr lang="pt-BR" sz="2500" b="1" i="1" dirty="0" smtClean="0"/>
              <a:t>Google</a:t>
            </a:r>
            <a:r>
              <a:rPr lang="pt-BR" sz="2500" dirty="0" smtClean="0"/>
              <a:t> possui uma plataforma para submissão e organização de formulários capaz de armazenar as respostas em uma planilha, no formato </a:t>
            </a:r>
            <a:r>
              <a:rPr lang="pt-BR" sz="2500" dirty="0" err="1" smtClean="0"/>
              <a:t>excel</a:t>
            </a:r>
            <a:r>
              <a:rPr lang="pt-BR" sz="2500" dirty="0" smtClean="0"/>
              <a:t>, que pode ser visualizada e modificada posteriormente por todos os usuários que possuem acesso à mesma.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054580691"/>
              </p:ext>
            </p:extLst>
          </p:nvPr>
        </p:nvGraphicFramePr>
        <p:xfrm>
          <a:off x="897591" y="1781735"/>
          <a:ext cx="7348818" cy="602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6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6357"/>
            <a:ext cx="9144000" cy="9930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5000" b="1" dirty="0" smtClean="0">
                <a:latin typeface="Agency FB" panose="020B0503020202020204" pitchFamily="34" charset="0"/>
              </a:rPr>
              <a:t>Passo a Passo</a:t>
            </a:r>
            <a:endParaRPr lang="pt-BR" sz="50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823883"/>
            <a:ext cx="7886700" cy="330797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t-BR" b="1" dirty="0" smtClean="0"/>
              <a:t>ACESSO AO FORMULÁRIO</a:t>
            </a:r>
          </a:p>
          <a:p>
            <a:pPr marL="0" indent="0">
              <a:buNone/>
            </a:pPr>
            <a:r>
              <a:rPr lang="pt-BR" sz="2000" i="1" dirty="0" smtClean="0"/>
              <a:t>Link: </a:t>
            </a:r>
            <a:r>
              <a:rPr lang="pt-BR" sz="1800" dirty="0" smtClean="0">
                <a:hlinkClick r:id="rId2"/>
              </a:rPr>
              <a:t>https://script.google.com/macros/s/AKfycbwuMAAMMExGEev1aNBgUIcbRaJdx7ZMN3VFthDCnds/exec</a:t>
            </a:r>
            <a:endParaRPr lang="pt-BR" sz="18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2. PREENCHER FORMULÁRIO E SUBMETÊ-LO</a:t>
            </a:r>
          </a:p>
          <a:p>
            <a:pPr lvl="1" algn="just"/>
            <a:r>
              <a:rPr lang="pt-BR" dirty="0" smtClean="0"/>
              <a:t>O formulário proposto contempla textos e imagens necessárias para avaliação da comissão.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8650" y="1663794"/>
            <a:ext cx="7772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Processo de submissão de avaliação de livros pelo </a:t>
            </a:r>
            <a:r>
              <a:rPr lang="pt-BR" sz="3000" dirty="0" err="1" smtClean="0"/>
              <a:t>PPG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66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17912" y="4733366"/>
            <a:ext cx="3781985" cy="1129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121773" y="5156947"/>
            <a:ext cx="403412" cy="282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747063" y="4821087"/>
            <a:ext cx="1746307" cy="12464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/>
              <a:t>Campos para anexar imagens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7112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Início dos Trabalhos e Dinâmica</a:t>
            </a:r>
            <a:br>
              <a:rPr lang="pt-BR" dirty="0" smtClean="0"/>
            </a:br>
            <a:r>
              <a:rPr lang="pt-BR" dirty="0" smtClean="0"/>
              <a:t>27 de agosto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Estudos dos documentos que eu tinha da Comissão Interna de Livros da FEF/Unicamp (desde 2007) e de meus 12 anos como membro da CPG/FEF.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Participante do  I </a:t>
            </a:r>
            <a:r>
              <a:rPr lang="pt-BR" dirty="0"/>
              <a:t>Encontro de Coordenadores de  PPG de EF(? </a:t>
            </a:r>
            <a:r>
              <a:rPr lang="pt-BR" dirty="0" smtClean="0"/>
              <a:t>– Unicamp – 2002) e do II Encontro de Coordenadores de  PPG de EF, Fonoaudiologia, Fisioterapia e Terapia Ocupacional, em 14 de maio de 2004 – Campinas.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06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2254"/>
            <a:ext cx="9144000" cy="99302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sz="5000" b="1" dirty="0" smtClean="0">
                <a:latin typeface="Agency FB" panose="020B0503020202020204" pitchFamily="34" charset="0"/>
              </a:rPr>
              <a:t>Passo a Passo</a:t>
            </a:r>
            <a:endParaRPr lang="pt-BR" sz="50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578937"/>
            <a:ext cx="7886700" cy="207084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t-BR" b="1" dirty="0" smtClean="0"/>
              <a:t>ACESSAR O GOOGLE DRIVE</a:t>
            </a:r>
          </a:p>
          <a:p>
            <a:pPr lvl="1"/>
            <a:r>
              <a:rPr lang="pt-BR" dirty="0" smtClean="0"/>
              <a:t>O arquivo estará compartilhado com os integrantes da comissão de avaliação.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/>
              <a:t>ACESSAR PASTA AVALIAÇÃO DE LIVROS </a:t>
            </a:r>
            <a:r>
              <a:rPr lang="pt-BR" b="1" dirty="0" smtClean="0">
                <a:sym typeface="Wingdings" panose="05000000000000000000" pitchFamily="2" charset="2"/>
              </a:rPr>
              <a:t> RESPOSTAS</a:t>
            </a:r>
          </a:p>
          <a:p>
            <a:pPr lvl="1"/>
            <a:r>
              <a:rPr lang="pt-BR" dirty="0" smtClean="0">
                <a:sym typeface="Wingdings" panose="05000000000000000000" pitchFamily="2" charset="2"/>
              </a:rPr>
              <a:t>As respostas estarão organizadas da seguinte maneira: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8650" y="1553266"/>
            <a:ext cx="7772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Processo de avaliação de respostas pela comissão </a:t>
            </a:r>
            <a:endParaRPr lang="pt-BR" sz="3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27130591"/>
              </p:ext>
            </p:extLst>
          </p:nvPr>
        </p:nvGraphicFramePr>
        <p:xfrm>
          <a:off x="1524000" y="2968284"/>
          <a:ext cx="6096000" cy="513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7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8"/>
            <a:ext cx="9144000" cy="685465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11089" y="1627095"/>
            <a:ext cx="1482538" cy="645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3025588" y="1795182"/>
            <a:ext cx="403412" cy="282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660962" y="1808629"/>
            <a:ext cx="4487957" cy="8617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Pasta raiz: </a:t>
            </a:r>
            <a:r>
              <a:rPr lang="pt-BR" sz="2500" dirty="0" smtClean="0"/>
              <a:t>Organização central das respostas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236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465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11089" y="1627095"/>
            <a:ext cx="5234267" cy="645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para cima 5"/>
          <p:cNvSpPr/>
          <p:nvPr/>
        </p:nvSpPr>
        <p:spPr>
          <a:xfrm rot="5400000">
            <a:off x="1706097" y="2544858"/>
            <a:ext cx="813544" cy="56477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692773" y="2864686"/>
            <a:ext cx="2652433" cy="8617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Organização por subárea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27459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46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11088" y="1627095"/>
            <a:ext cx="3963521" cy="645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para cima 5"/>
          <p:cNvSpPr/>
          <p:nvPr/>
        </p:nvSpPr>
        <p:spPr>
          <a:xfrm rot="5400000">
            <a:off x="1706097" y="2544858"/>
            <a:ext cx="813544" cy="56477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692773" y="2864686"/>
            <a:ext cx="2652433" cy="8617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Organização por </a:t>
            </a:r>
            <a:r>
              <a:rPr lang="pt-BR" sz="2500" b="1" dirty="0" err="1" smtClean="0"/>
              <a:t>PPG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3021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0314"/>
            <a:ext cx="9144000" cy="149056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Algumas possibilidades para construção do</a:t>
            </a:r>
            <a:br>
              <a:rPr lang="pt-BR" b="1" dirty="0" smtClean="0">
                <a:latin typeface="Agency FB" panose="020B0503020202020204" pitchFamily="34" charset="0"/>
              </a:rPr>
            </a:br>
            <a:r>
              <a:rPr lang="pt-BR" b="1" dirty="0" smtClean="0">
                <a:latin typeface="Agency FB" panose="020B0503020202020204" pitchFamily="34" charset="0"/>
              </a:rPr>
              <a:t>FORMULÁRIO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76719"/>
            <a:ext cx="7886700" cy="455855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Determinar:</a:t>
            </a:r>
          </a:p>
          <a:p>
            <a:pPr lvl="1"/>
            <a:r>
              <a:rPr lang="pt-BR" dirty="0" smtClean="0"/>
              <a:t>Campos obrigatórios;</a:t>
            </a:r>
          </a:p>
          <a:p>
            <a:pPr lvl="1"/>
            <a:r>
              <a:rPr lang="pt-BR" dirty="0" smtClean="0"/>
              <a:t>Nome do </a:t>
            </a:r>
            <a:r>
              <a:rPr lang="pt-BR" dirty="0" err="1" smtClean="0"/>
              <a:t>PPG</a:t>
            </a:r>
            <a:r>
              <a:rPr lang="pt-BR" dirty="0" smtClean="0"/>
              <a:t> de acordo com a subárea.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 smtClean="0"/>
              <a:t>Alterar formulário de acordo com o tipo de obra, exibindo ou não determinados campos;</a:t>
            </a:r>
          </a:p>
          <a:p>
            <a:r>
              <a:rPr lang="pt-BR" dirty="0" smtClean="0"/>
              <a:t>Inserção e modificação de campos;</a:t>
            </a:r>
          </a:p>
          <a:p>
            <a:r>
              <a:rPr lang="pt-BR" dirty="0" smtClean="0"/>
              <a:t>Enviar e-mail de confirmação para o usuário que respondeu o formulário;</a:t>
            </a:r>
          </a:p>
          <a:p>
            <a:r>
              <a:rPr lang="pt-BR" dirty="0" smtClean="0"/>
              <a:t>Enviar notificação para um grupo de e-mail toda vez que uma nova submissão ocorrer;</a:t>
            </a:r>
          </a:p>
          <a:p>
            <a:r>
              <a:rPr lang="pt-BR" dirty="0" smtClean="0"/>
              <a:t>Entre outros.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4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0319"/>
            <a:ext cx="9144000" cy="149056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5000" b="1" dirty="0" smtClean="0">
                <a:latin typeface="Agency FB" panose="020B0503020202020204" pitchFamily="34" charset="0"/>
              </a:rPr>
              <a:t>Possibilidades para organização das</a:t>
            </a:r>
            <a:br>
              <a:rPr lang="pt-BR" sz="5000" b="1" dirty="0" smtClean="0">
                <a:latin typeface="Agency FB" panose="020B0503020202020204" pitchFamily="34" charset="0"/>
              </a:rPr>
            </a:br>
            <a:r>
              <a:rPr lang="pt-BR" sz="5000" b="1" dirty="0" smtClean="0">
                <a:latin typeface="Agency FB" panose="020B0503020202020204" pitchFamily="34" charset="0"/>
              </a:rPr>
              <a:t>RESPOSTAS</a:t>
            </a:r>
            <a:endParaRPr lang="pt-BR" sz="5000" b="1" dirty="0">
              <a:latin typeface="Agency FB" panose="020B0503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976719"/>
            <a:ext cx="7886700" cy="2084294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Gerar planilha por:</a:t>
            </a:r>
          </a:p>
          <a:p>
            <a:pPr lvl="2"/>
            <a:r>
              <a:rPr lang="pt-BR" dirty="0" err="1" smtClean="0"/>
              <a:t>PPG</a:t>
            </a:r>
            <a:endParaRPr lang="pt-BR" dirty="0" smtClean="0"/>
          </a:p>
          <a:p>
            <a:pPr lvl="2"/>
            <a:r>
              <a:rPr lang="pt-BR" dirty="0" smtClean="0"/>
              <a:t>Autor/Professor</a:t>
            </a:r>
          </a:p>
          <a:p>
            <a:r>
              <a:rPr lang="pt-BR" dirty="0" smtClean="0"/>
              <a:t>Automatizar a soma das pontuações por </a:t>
            </a:r>
            <a:r>
              <a:rPr lang="pt-BR" dirty="0" err="1" smtClean="0"/>
              <a:t>PPG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01957" y="4168590"/>
            <a:ext cx="474008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Devido ao formato do arquivo ser .</a:t>
            </a:r>
            <a:r>
              <a:rPr lang="pt-BR" sz="2800" dirty="0" err="1" smtClean="0"/>
              <a:t>xls</a:t>
            </a:r>
            <a:r>
              <a:rPr lang="pt-BR" sz="2800" dirty="0" smtClean="0"/>
              <a:t> (Microsoft Excel) todas as funcionalidades do mesmo podem ser aplicadas.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21977" y="6145308"/>
            <a:ext cx="7100046" cy="78483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500" i="1" dirty="0" smtClean="0"/>
              <a:t>Link Formulário: </a:t>
            </a:r>
            <a:r>
              <a:rPr lang="pt-BR" sz="1500" dirty="0" smtClean="0">
                <a:hlinkClick r:id="rId2"/>
              </a:rPr>
              <a:t>https://script.google.com/macros/s/AKfycbwuMAAMMExGEev1aNBgUIcbRaJdx7ZMN3VFthDCnds/exec</a:t>
            </a:r>
            <a:endParaRPr lang="pt-BR" sz="1500" dirty="0" smtClean="0"/>
          </a:p>
        </p:txBody>
      </p:sp>
    </p:spTree>
    <p:extLst>
      <p:ext uri="{BB962C8B-B14F-4D97-AF65-F5344CB8AC3E}">
        <p14:creationId xmlns:p14="http://schemas.microsoft.com/office/powerpoint/2010/main" val="8903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2" y="-1"/>
            <a:ext cx="9146232" cy="685632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11089" y="1627095"/>
            <a:ext cx="2733115" cy="645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411941" y="2272554"/>
            <a:ext cx="1321174" cy="1627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dobrada para cima 4"/>
          <p:cNvSpPr/>
          <p:nvPr/>
        </p:nvSpPr>
        <p:spPr>
          <a:xfrm rot="5400000">
            <a:off x="1665755" y="4262720"/>
            <a:ext cx="813544" cy="56477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77646" y="4474826"/>
            <a:ext cx="2652433" cy="12464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Planilha de respostas do </a:t>
            </a:r>
            <a:r>
              <a:rPr lang="pt-BR" sz="2500" b="1" dirty="0" err="1" smtClean="0"/>
              <a:t>PPG</a:t>
            </a:r>
            <a:r>
              <a:rPr lang="pt-BR" sz="2500" b="1" dirty="0" smtClean="0"/>
              <a:t> selecionado</a:t>
            </a:r>
            <a:endParaRPr lang="pt-BR" sz="2500" b="1" dirty="0"/>
          </a:p>
        </p:txBody>
      </p:sp>
      <p:sp>
        <p:nvSpPr>
          <p:cNvPr id="7" name="Seta para a direita 6"/>
          <p:cNvSpPr/>
          <p:nvPr/>
        </p:nvSpPr>
        <p:spPr>
          <a:xfrm>
            <a:off x="4369178" y="1808629"/>
            <a:ext cx="403412" cy="282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97565" y="1760359"/>
            <a:ext cx="3555617" cy="124649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Pasta de imagens organizadas por título do livro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14765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Sugestões que parecem consensuais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Exigência mínima: </a:t>
            </a:r>
            <a:r>
              <a:rPr lang="pt-BR" dirty="0" smtClean="0"/>
              <a:t>estar </a:t>
            </a:r>
            <a:r>
              <a:rPr lang="pt-BR" dirty="0"/>
              <a:t>cadastrado na Plataforma Sucupira com as informações básicas (autor, título, editora, ano, local, ISBN, edição) e as informações importantes para verificação da aderência (vínculo com área de concentração, linha de pesquisa e projeto de pesquisa</a:t>
            </a:r>
            <a:r>
              <a:rPr lang="pt-BR" dirty="0" smtClean="0"/>
              <a:t>).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21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Dinâmica de trabalho 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Busca de informações do coordenador da comissão de livros.</a:t>
            </a:r>
          </a:p>
          <a:p>
            <a:r>
              <a:rPr lang="pt-BR" dirty="0" smtClean="0"/>
              <a:t>Falta de respostas fundamentais para entender as mudanças no processo me leva a mais estudos...</a:t>
            </a:r>
          </a:p>
          <a:p>
            <a:r>
              <a:rPr lang="pt-BR" dirty="0" smtClean="0"/>
              <a:t>1º. Contato (17/09) – apresentação e envio de 4 documentos para estudos:</a:t>
            </a:r>
          </a:p>
        </p:txBody>
      </p:sp>
    </p:spTree>
    <p:extLst>
      <p:ext uri="{BB962C8B-B14F-4D97-AF65-F5344CB8AC3E}">
        <p14:creationId xmlns:p14="http://schemas.microsoft.com/office/powerpoint/2010/main" val="1607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as pontuações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703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685800" y="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pt-BR" sz="2400" b="1" dirty="0">
                <a:solidFill>
                  <a:schemeClr val="accent2"/>
                </a:solidFill>
              </a:rPr>
              <a:t>NATUREZA DO LIVRO E RESPECTIVA </a:t>
            </a:r>
            <a:r>
              <a:rPr lang="en-US" altLang="pt-BR" sz="2400" b="1" dirty="0" smtClean="0">
                <a:solidFill>
                  <a:schemeClr val="accent2"/>
                </a:solidFill>
              </a:rPr>
              <a:t>PONTUAÇÃO</a:t>
            </a:r>
          </a:p>
          <a:p>
            <a:pPr eaLnBrk="1" hangingPunct="1"/>
            <a:r>
              <a:rPr lang="en-US" altLang="pt-BR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pt-BR" sz="2400" b="1" dirty="0" err="1" smtClean="0">
                <a:solidFill>
                  <a:schemeClr val="accent2"/>
                </a:solidFill>
              </a:rPr>
              <a:t>João</a:t>
            </a:r>
            <a:r>
              <a:rPr lang="en-US" altLang="pt-BR" sz="2400" b="1" dirty="0" smtClean="0">
                <a:solidFill>
                  <a:schemeClr val="accent2"/>
                </a:solidFill>
              </a:rPr>
              <a:t> Pessoa, 2008)</a:t>
            </a:r>
            <a:endParaRPr lang="pt-PT" altLang="pt-BR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798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406048"/>
              </p:ext>
            </p:extLst>
          </p:nvPr>
        </p:nvGraphicFramePr>
        <p:xfrm>
          <a:off x="838200" y="1828800"/>
          <a:ext cx="7620000" cy="4078224"/>
        </p:xfrm>
        <a:graphic>
          <a:graphicData uri="http://schemas.openxmlformats.org/drawingml/2006/table">
            <a:tbl>
              <a:tblPr/>
              <a:tblGrid>
                <a:gridCol w="3810000"/>
                <a:gridCol w="3810000"/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Natureza</a:t>
                      </a:r>
                      <a:r>
                        <a:rPr kumimoji="0" lang="en-US" alt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do </a:t>
                      </a:r>
                      <a:r>
                        <a:rPr kumimoji="0" lang="en-US" altLang="pt-B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livro</a:t>
                      </a:r>
                      <a:endParaRPr kumimoji="0" lang="en-US" altLang="pt-B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Pontuação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Livro</a:t>
                      </a: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texto</a:t>
                      </a: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integral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Obra</a:t>
                      </a: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única</a:t>
                      </a: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Até</a:t>
                      </a: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(1,5; 2,0 e 2,5)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sng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Tratado</a:t>
                      </a:r>
                      <a:endParaRPr kumimoji="0" lang="en-US" altLang="pt-BR" sz="2800" b="0" i="0" u="none" strike="sng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sng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Até</a:t>
                      </a:r>
                      <a:r>
                        <a:rPr kumimoji="0" lang="en-US" altLang="pt-BR" sz="28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Coletânea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Até</a:t>
                      </a:r>
                      <a:r>
                        <a:rPr kumimoji="0" lang="en-US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654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Considerar que as editoras que </a:t>
            </a:r>
            <a:r>
              <a:rPr lang="pt-BR" dirty="0" smtClean="0"/>
              <a:t>possuem </a:t>
            </a:r>
            <a:r>
              <a:rPr lang="pt-BR" dirty="0"/>
              <a:t>coleções </a:t>
            </a:r>
            <a:r>
              <a:rPr lang="pt-BR" dirty="0" smtClean="0"/>
              <a:t>têm </a:t>
            </a:r>
            <a:r>
              <a:rPr lang="pt-BR" dirty="0"/>
              <a:t>avaliação por pares, pois passaram pelo crivo dos editores de coleção, pelo </a:t>
            </a:r>
            <a:r>
              <a:rPr lang="pt-BR" dirty="0" smtClean="0"/>
              <a:t>conselho editorial </a:t>
            </a:r>
            <a:r>
              <a:rPr lang="pt-BR" dirty="0"/>
              <a:t>e </a:t>
            </a:r>
            <a:r>
              <a:rPr lang="pt-BR" dirty="0" smtClean="0"/>
              <a:t>comumente </a:t>
            </a:r>
            <a:r>
              <a:rPr lang="pt-BR" dirty="0"/>
              <a:t>por </a:t>
            </a:r>
            <a:r>
              <a:rPr lang="pt-BR" dirty="0" err="1" smtClean="0"/>
              <a:t>pareceristas</a:t>
            </a:r>
            <a:r>
              <a:rPr lang="pt-BR" dirty="0" smtClean="0"/>
              <a:t> </a:t>
            </a:r>
            <a:r>
              <a:rPr lang="pt-BR" i="1" dirty="0"/>
              <a:t>ad hoc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Principalmente neste quadriênio, pois os livros já estão publicados.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9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476672"/>
            <a:ext cx="8991600" cy="16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pt-BR" sz="2400" b="1" dirty="0">
                <a:solidFill>
                  <a:schemeClr val="accent2"/>
                </a:solidFill>
              </a:rPr>
              <a:t>O VÍNCULO DO LIVRO À LINHA DE PESQUISA/ÁREA DE CONCENTRAÇÃO E RESPECTIVA PONTUAÇÃO</a:t>
            </a:r>
            <a:r>
              <a:rPr lang="en-US" altLang="pt-BR" sz="2400" b="1" dirty="0">
                <a:solidFill>
                  <a:schemeClr val="tx2"/>
                </a:solidFill>
              </a:rPr>
              <a:t> </a:t>
            </a:r>
            <a:r>
              <a:rPr lang="en-US" altLang="pt-BR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pt-BR" sz="2400" b="1" dirty="0" err="1" smtClean="0">
                <a:solidFill>
                  <a:schemeClr val="accent2"/>
                </a:solidFill>
              </a:rPr>
              <a:t>Ofício</a:t>
            </a:r>
            <a:r>
              <a:rPr lang="en-US" altLang="pt-BR" sz="2400" b="1" dirty="0" smtClean="0">
                <a:solidFill>
                  <a:schemeClr val="accent2"/>
                </a:solidFill>
              </a:rPr>
              <a:t> 08/2014)</a:t>
            </a:r>
            <a:endParaRPr lang="pt-PT" altLang="pt-BR" sz="2400" b="1" dirty="0">
              <a:solidFill>
                <a:schemeClr val="accent2"/>
              </a:solidFill>
            </a:endParaRPr>
          </a:p>
          <a:p>
            <a:pPr algn="ctr" eaLnBrk="1" hangingPunct="1"/>
            <a:endParaRPr lang="pt-PT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7889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745987"/>
              </p:ext>
            </p:extLst>
          </p:nvPr>
        </p:nvGraphicFramePr>
        <p:xfrm>
          <a:off x="381000" y="2144713"/>
          <a:ext cx="8229600" cy="3251200"/>
        </p:xfrm>
        <a:graphic>
          <a:graphicData uri="http://schemas.openxmlformats.org/drawingml/2006/table">
            <a:tbl>
              <a:tblPr/>
              <a:tblGrid>
                <a:gridCol w="6324600"/>
                <a:gridCol w="1905000"/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Critérios</a:t>
                      </a:r>
                      <a:endParaRPr kumimoji="0" lang="en-US" alt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Pontuação</a:t>
                      </a:r>
                      <a:endParaRPr kumimoji="0" lang="en-US" alt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Vínculo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com a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área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conhecimento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área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concentração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linha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pesquisa</a:t>
                      </a:r>
                      <a:endParaRPr kumimoji="0" lang="en-US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Vínculo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com a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área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conhecimento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área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concentração</a:t>
                      </a:r>
                      <a:endParaRPr kumimoji="0" lang="en-US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Vínculo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com a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Área</a:t>
                      </a: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alt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Conhecimento</a:t>
                      </a:r>
                      <a:endParaRPr kumimoji="0" lang="en-US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8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Sugestões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V</a:t>
            </a:r>
            <a:r>
              <a:rPr lang="pt-BR" dirty="0" smtClean="0"/>
              <a:t>alorizar as produções vinculadas a estudantes de programa de PG.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Debater e definir: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O que seria um livro de circulação ou “abrangência internacional”?</a:t>
            </a:r>
          </a:p>
        </p:txBody>
      </p:sp>
    </p:spTree>
    <p:extLst>
      <p:ext uri="{BB962C8B-B14F-4D97-AF65-F5344CB8AC3E}">
        <p14:creationId xmlns:p14="http://schemas.microsoft.com/office/powerpoint/2010/main" val="1572759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Instrumento Proposto</a:t>
            </a:r>
            <a:br>
              <a:rPr lang="pt-BR" dirty="0" smtClean="0"/>
            </a:br>
            <a:r>
              <a:rPr lang="pt-BR" dirty="0" smtClean="0"/>
              <a:t>(Plataforma Sucupira)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116181"/>
              </p:ext>
            </p:extLst>
          </p:nvPr>
        </p:nvGraphicFramePr>
        <p:xfrm>
          <a:off x="1619672" y="2132856"/>
          <a:ext cx="6065281" cy="3879910"/>
        </p:xfrm>
        <a:graphic>
          <a:graphicData uri="http://schemas.openxmlformats.org/drawingml/2006/table">
            <a:tbl>
              <a:tblPr/>
              <a:tblGrid>
                <a:gridCol w="833358"/>
                <a:gridCol w="4081166"/>
                <a:gridCol w="1150757"/>
              </a:tblGrid>
              <a:tr h="484989"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/>
                        </a:rPr>
                        <a:t>Nível 1</a:t>
                      </a:r>
                      <a:endParaRPr lang="pt-BR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Times New Roman"/>
                        </a:rPr>
                        <a:t>Livro de circulação internacional como autor</a:t>
                      </a:r>
                      <a:endParaRPr lang="pt-BR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250 pontos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989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Nível 2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effectLst/>
                          <a:latin typeface="Times New Roman"/>
                        </a:rPr>
                        <a:t>Livro de circulação nacional como autor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200 pontos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9977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Nível 3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effectLst/>
                          <a:latin typeface="Times New Roman"/>
                        </a:rPr>
                        <a:t>Livro de circulação internacional como editor/organizador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150 pontos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9977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Nível 4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effectLst/>
                          <a:latin typeface="Times New Roman"/>
                        </a:rPr>
                        <a:t>Livro de circulação nacional como editor/organizador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100 pontos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989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Nível 5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>
                          <a:effectLst/>
                          <a:latin typeface="Times New Roman"/>
                        </a:rPr>
                        <a:t>Capítulo de livro de circulação internacional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80 pontos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989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  <a:latin typeface="Times New Roman"/>
                        </a:rPr>
                        <a:t>Nível 6</a:t>
                      </a:r>
                      <a:endParaRPr lang="pt-BR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Times New Roman"/>
                        </a:rPr>
                        <a:t>Capítulo de livro de circulação nacional</a:t>
                      </a:r>
                      <a:endParaRPr lang="pt-BR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  <a:latin typeface="Times New Roman"/>
                        </a:rPr>
                        <a:t>40 pontos</a:t>
                      </a:r>
                      <a:endParaRPr lang="pt-BR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3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Livros (obra completa) e Coletâneas </a:t>
            </a:r>
            <a:r>
              <a:rPr lang="pt-BR" altLang="pt-BR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pt-BR" altLang="pt-B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Educa</a:t>
            </a:r>
            <a:r>
              <a:rPr lang="pt-BR" altLang="pt-BR" dirty="0">
                <a:ea typeface="Calibri" pitchFamily="34" charset="0"/>
                <a:cs typeface="Times New Roman" pitchFamily="18" charset="0"/>
              </a:rPr>
              <a:t>ç</a:t>
            </a:r>
            <a:r>
              <a:rPr lang="pt-BR" altLang="pt-B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F</a:t>
            </a:r>
            <a:r>
              <a:rPr lang="pt-BR" altLang="pt-BR" dirty="0">
                <a:ea typeface="Calibri" pitchFamily="34" charset="0"/>
                <a:cs typeface="Times New Roman" pitchFamily="18" charset="0"/>
              </a:rPr>
              <a:t>í</a:t>
            </a:r>
            <a:r>
              <a:rPr lang="pt-BR" altLang="pt-BR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pt-BR" altLang="pt-BR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56706"/>
              </p:ext>
            </p:extLst>
          </p:nvPr>
        </p:nvGraphicFramePr>
        <p:xfrm>
          <a:off x="395537" y="1628799"/>
          <a:ext cx="8208912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777"/>
                <a:gridCol w="709974"/>
                <a:gridCol w="878413"/>
                <a:gridCol w="923050"/>
                <a:gridCol w="1281826"/>
                <a:gridCol w="1068751"/>
                <a:gridCol w="957580"/>
                <a:gridCol w="1555541"/>
              </a:tblGrid>
              <a:tr h="2319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Estratos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Atual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Livros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Capítulo de Livros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</a:rPr>
                        <a:t>Livros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</a:rPr>
                        <a:t>Obra completa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Prefácio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Apresentação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 smtClean="0">
                          <a:effectLst/>
                        </a:rPr>
                        <a:t>Pósfácio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Coletâneas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Capítulos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</a:rPr>
                        <a:t>Prefácio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</a:rPr>
                        <a:t>Apresentação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>
                          <a:solidFill>
                            <a:srgbClr val="002060"/>
                          </a:solidFill>
                          <a:effectLst/>
                        </a:rPr>
                        <a:t>Pósfácio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L4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</a:rPr>
                        <a:t>300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L3 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</a:rPr>
                        <a:t>150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50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L2 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</a:rPr>
                        <a:t>75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pt-BR" sz="20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L1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pt-BR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24475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2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-99392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4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Conceitual e Operacional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Livro Físico ou Fotocópias (?) ou Fotocópias digitalizadas do livro e/ou principais partes do livro?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Determinação da Divisão de Avaliação da Capes que avaliações de livros sejam feitas com o livro em mãos.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Falso dilema:</a:t>
            </a:r>
          </a:p>
          <a:p>
            <a:pPr marL="0" indent="0">
              <a:buNone/>
            </a:pPr>
            <a:r>
              <a:rPr lang="pt-BR" dirty="0" smtClean="0"/>
              <a:t>Não devolução dos livros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Grande risco e problema das fotocópias: Fraude!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706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1. Documento </a:t>
            </a:r>
            <a:r>
              <a:rPr lang="pt-BR" sz="3200" b="1" dirty="0"/>
              <a:t>final aprovado pelo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Fórum Nacional de Pós-Graduação da Área 21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(Educação Física, Fonoaudiologia, Fisioterapia e Terapia Ocupacional</a:t>
            </a:r>
            <a:r>
              <a:rPr lang="pt-BR" sz="3200" b="1" dirty="0" smtClean="0"/>
              <a:t>) - </a:t>
            </a:r>
            <a:r>
              <a:rPr lang="pt-BR" sz="3200" b="1" dirty="0"/>
              <a:t>Rio Claro – SP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26 de outubro de 2007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>
              <a:buNone/>
            </a:pPr>
            <a:r>
              <a:rPr lang="pt-BR" b="1" cap="small" dirty="0"/>
              <a:t>Comissão de Avaliação do Livro</a:t>
            </a: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accent6"/>
                </a:solidFill>
              </a:rPr>
              <a:t>Beatriz C. Novaes (PUC-SP)</a:t>
            </a:r>
            <a:r>
              <a:rPr lang="pt-BR" b="1" dirty="0"/>
              <a:t>, Yara M. Carvalho (USP), </a:t>
            </a:r>
            <a:r>
              <a:rPr lang="it-IT" b="1" dirty="0" smtClean="0"/>
              <a:t>Valter </a:t>
            </a:r>
            <a:r>
              <a:rPr lang="it-IT" b="1" dirty="0"/>
              <a:t>Bracht (UFES) , Edison J. Manoel (USP) , </a:t>
            </a:r>
            <a:r>
              <a:rPr lang="it-IT" b="1" dirty="0">
                <a:solidFill>
                  <a:srgbClr val="FFC000"/>
                </a:solidFill>
              </a:rPr>
              <a:t>Rinaldo J. Guirro (UNIMEP)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Quadro Comparativo </a:t>
            </a:r>
            <a:r>
              <a:rPr lang="pt-BR" dirty="0" err="1" smtClean="0"/>
              <a:t>Docs</a:t>
            </a: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Fórum e Capes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9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216124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0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72613"/>
              </p:ext>
            </p:extLst>
          </p:nvPr>
        </p:nvGraphicFramePr>
        <p:xfrm>
          <a:off x="1273175" y="476674"/>
          <a:ext cx="6827216" cy="5216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277"/>
                <a:gridCol w="1168294"/>
                <a:gridCol w="2026259"/>
                <a:gridCol w="1533386"/>
              </a:tblGrid>
              <a:tr h="202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DOCUMENTO DO FÓRUM 2007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DOCUMENTO DE ÁREA 2013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57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Pleno à linha de pesquisa via projeto de pesquisa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Somente área de conhecimento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16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Identificado apenas com a linha de pesquisa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Área de conhecimento e concentração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160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Identificado apenas com relação à área de concentração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Área de Conhecimento, concentração e linha de pesquisa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769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Identificado apenas em relação à área básica do programa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63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Livro/texto integral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Livro/texto integral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Até 2,5 (pt. Adm. 2,5; 1,5; 0,5)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9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Tratado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Tratado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Até 2,0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769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Coletânea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Coletânea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Até 1,0 (pt. Adm.: 1,0 e 0,5)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59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Análise por partes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 Até 1,0 pt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Editora com conselho/corpo editoral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450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Compor coleção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Até 1,0 pt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Processo de revisão por pares, específica da obra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987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Fomento e parceria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Até 1,0 pt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Obra publicada em parceria com associações, entidade de classe ou apoio governamental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0,5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972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Projeto gráfico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Até 0,5 pt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Obra com financiamento exclusivo e específico baseado em análise de mérito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450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Obra integrante de coleção e/ou série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2267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96541"/>
              </p:ext>
            </p:extLst>
          </p:nvPr>
        </p:nvGraphicFramePr>
        <p:xfrm>
          <a:off x="882650" y="476670"/>
          <a:ext cx="7649791" cy="4990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040"/>
                <a:gridCol w="1610309"/>
                <a:gridCol w="2548833"/>
                <a:gridCol w="1040609"/>
              </a:tblGrid>
              <a:tr h="4664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DOCUMENTO DE ÁREA 2013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OFÍCIO 08 DE 2014 DIRETRIZES PARA AVALIAÇÃO DE LIVROS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30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Somente área de conhecimento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0,5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Somente área de conhecimento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0,5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964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Área de conhecimento e concentração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Área de conhecimento e concentração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73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Área de Conhecimento, concentração e linha de pesquisa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Área de Conhecimento, concentração e linha de pesquisa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731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Livro/texto integral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Até 2,5 (pt. Adm. 2,5; 1,5; 0,5)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Livro/ texto integral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Até 2,5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33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Tratado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Até 2,0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Tratado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Até 2,0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33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Coletânea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Até 1,0 (pt. Adm.: 1,0 e 0,5)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Coletânea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Até 1,0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332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Editora com conselho/corpo editoral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0,5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Editora com conselho/corpo editorial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0,5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713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Processo de revisão por pares, específica da obra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0,5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Editora que adota processo de revisão da obra por pares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780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Obra publicada em parceria com associações, entidade de classe ou apoio governamental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0,5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Obra publicada em parceria com Associações Científicas ou Entidade de Classe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0,5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722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Obra com financiamento exclusivo e específico baseado em análise de mérito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Obra com financiamento exclusivo e específico de Fundação ou Agência de Fomento, baseado em análise de mérito por pares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664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Obra integrante de coleção e/ou série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Obra faz parte de coleção e/ou série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463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2792"/>
            <a:ext cx="8229600" cy="15960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Pra Fechar</a:t>
            </a:r>
            <a:br>
              <a:rPr lang="pt-BR" dirty="0" smtClean="0"/>
            </a:br>
            <a:r>
              <a:rPr lang="pt-BR" dirty="0" smtClean="0"/>
              <a:t>Palavras (quase) finais da coordenadora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Penso que a avaliação </a:t>
            </a:r>
            <a:r>
              <a:rPr lang="pt-BR" dirty="0"/>
              <a:t>de livros deve ser feita por uma comissão </a:t>
            </a:r>
            <a:r>
              <a:rPr lang="pt-BR" dirty="0" smtClean="0"/>
              <a:t>de especialistas (externos inclusive), levando-se em consideração a proporcionalidade do número de livros submetidos e do número de programas que avaliam livros e os submetem à comissão de Avaliação de Livros da Capes.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4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Fechando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 avaliação de livros é complexa, importante e deve ser respeitada em sua especificidade! O que demanda tempo, vontade, sabedoria e discussão qualificada.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				</a:t>
            </a:r>
            <a:r>
              <a:rPr lang="pt-BR" dirty="0" smtClean="0">
                <a:solidFill>
                  <a:srgbClr val="00B050"/>
                </a:solidFill>
              </a:rPr>
              <a:t>Heloisa Reis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Sites consultados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http://www.capes.gov.br/</a:t>
            </a:r>
            <a:endParaRPr lang="pt-BR" dirty="0" smtClean="0"/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www.fef.unicamp.br/fef/posgraduacao/forumpg21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Documentos além dos já citados:</a:t>
            </a:r>
          </a:p>
          <a:p>
            <a:pPr marL="0" indent="0">
              <a:buNone/>
            </a:pPr>
            <a:r>
              <a:rPr lang="pt-BR" dirty="0" smtClean="0"/>
              <a:t>Ofício Circ. 034 </a:t>
            </a:r>
            <a:r>
              <a:rPr lang="pt-BR" dirty="0" err="1" smtClean="0"/>
              <a:t>Qualis</a:t>
            </a:r>
            <a:r>
              <a:rPr lang="pt-BR" dirty="0" smtClean="0"/>
              <a:t> livro 2008, DAV/CAPES.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85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Agradecimento aos Membros da Subcomissão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Heloisa Reis – Presidente da Subcomissão – Unicamp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André Mello – Coordenador UFES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Pedro </a:t>
            </a:r>
            <a:r>
              <a:rPr lang="pt-BR" dirty="0" err="1" smtClean="0">
                <a:solidFill>
                  <a:srgbClr val="00B050"/>
                </a:solidFill>
              </a:rPr>
              <a:t>Athaíde</a:t>
            </a:r>
            <a:r>
              <a:rPr lang="pt-BR" dirty="0" smtClean="0">
                <a:solidFill>
                  <a:srgbClr val="00B050"/>
                </a:solidFill>
              </a:rPr>
              <a:t> – indicado UNB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Tânia Mara Sampaio – indicada UCB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accent2"/>
                </a:solidFill>
              </a:rPr>
              <a:t>Maria Cláudia Cunha – PUC/SP (Fonoaudiologia)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Umberto Correa – USP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>
                <a:solidFill>
                  <a:srgbClr val="00B050"/>
                </a:solidFill>
              </a:rPr>
              <a:t>Petrucia</a:t>
            </a:r>
            <a:r>
              <a:rPr lang="pt-BR" dirty="0">
                <a:solidFill>
                  <a:srgbClr val="00B050"/>
                </a:solidFill>
              </a:rPr>
              <a:t> da Nóbrega – Indicada </a:t>
            </a:r>
            <a:r>
              <a:rPr lang="pt-BR" dirty="0" smtClean="0">
                <a:solidFill>
                  <a:srgbClr val="00B050"/>
                </a:solidFill>
              </a:rPr>
              <a:t>UFRN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Samuel de Souza Neto – Unesp/RC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rgbClr val="00B050"/>
                </a:solidFill>
              </a:rPr>
              <a:t>Edilson </a:t>
            </a:r>
            <a:r>
              <a:rPr lang="pt-BR" dirty="0" err="1" smtClean="0">
                <a:solidFill>
                  <a:srgbClr val="00B050"/>
                </a:solidFill>
              </a:rPr>
              <a:t>Ciryno</a:t>
            </a:r>
            <a:r>
              <a:rPr lang="pt-BR" dirty="0" smtClean="0">
                <a:solidFill>
                  <a:srgbClr val="00B050"/>
                </a:solidFill>
              </a:rPr>
              <a:t> – coordenador UEL/UEM (Larissa Lara)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accent6"/>
                </a:solidFill>
              </a:rPr>
              <a:t>Rinaldo </a:t>
            </a:r>
            <a:r>
              <a:rPr lang="pt-BR" dirty="0" err="1" smtClean="0">
                <a:solidFill>
                  <a:schemeClr val="accent6"/>
                </a:solidFill>
              </a:rPr>
              <a:t>Guirro</a:t>
            </a:r>
            <a:r>
              <a:rPr lang="pt-BR" dirty="0" smtClean="0">
                <a:solidFill>
                  <a:schemeClr val="accent6"/>
                </a:solidFill>
              </a:rPr>
              <a:t> – USP/RP (Fisioterapia)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2. O </a:t>
            </a:r>
            <a:r>
              <a:rPr lang="pt-BR" dirty="0"/>
              <a:t>documento de Área 2013 o qual consta a avaliação de livros. 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3. O </a:t>
            </a:r>
            <a:r>
              <a:rPr lang="pt-BR" dirty="0"/>
              <a:t>ofício 08 de 2014 que tem diretrizes atuais do processo de avaliação dos livros. 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4. A </a:t>
            </a:r>
            <a:r>
              <a:rPr lang="pt-BR" dirty="0"/>
              <a:t>atual planilha para que os autores e ou organizadores de livro preencham e seus programas avaliem (quando há comissões locais de livros).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5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Dados para conhecimento/reflexão e/ou debate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Número de livros avaliados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			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09809"/>
              </p:ext>
            </p:extLst>
          </p:nvPr>
        </p:nvGraphicFramePr>
        <p:xfrm>
          <a:off x="1547664" y="3140968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2012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640329"/>
              </p:ext>
            </p:extLst>
          </p:nvPr>
        </p:nvGraphicFramePr>
        <p:xfrm>
          <a:off x="1907704" y="4653136"/>
          <a:ext cx="3168352" cy="125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612068">
                <a:tc>
                  <a:txBody>
                    <a:bodyPr/>
                    <a:lstStyle/>
                    <a:p>
                      <a:r>
                        <a:rPr lang="pt-BR" dirty="0" smtClean="0"/>
                        <a:t>Número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Total do triênio </a:t>
                      </a:r>
                    </a:p>
                    <a:p>
                      <a:pPr algn="ctr"/>
                      <a:r>
                        <a:rPr lang="pt-BR" dirty="0" smtClean="0"/>
                        <a:t>2010-2012</a:t>
                      </a:r>
                      <a:endParaRPr lang="pt-BR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470 livros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 51 PPG </a:t>
            </a:r>
            <a:br>
              <a:rPr lang="pt-BR" dirty="0" smtClean="0"/>
            </a:br>
            <a:r>
              <a:rPr lang="pt-BR" dirty="0" smtClean="0"/>
              <a:t>31 enviaram livros 2010-2012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15774"/>
              </p:ext>
            </p:extLst>
          </p:nvPr>
        </p:nvGraphicFramePr>
        <p:xfrm>
          <a:off x="1475656" y="270892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</a:t>
                      </a:r>
                      <a:r>
                        <a:rPr lang="pt-BR" dirty="0" err="1" smtClean="0"/>
                        <a:t>PPGs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Subárea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Fonoaudiologia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Educação Física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Fisioterapia/Terapia Ocupacional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1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3198</Words>
  <Application>Microsoft Office PowerPoint</Application>
  <PresentationFormat>Apresentação na tela (4:3)</PresentationFormat>
  <Paragraphs>764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68" baseType="lpstr">
      <vt:lpstr>Tema do Office</vt:lpstr>
      <vt:lpstr>Apresentação dos Estudos sobre a avaliação de livros na área 21.  Subcomissão da CAPES Reunião do Fórum de Belo Horizonte 30 de outubro de 2015</vt:lpstr>
      <vt:lpstr>Membros da Subcomissão Estudos da Avaliação de Livros</vt:lpstr>
      <vt:lpstr>Proposta de trabalho e convite 26 de agosto</vt:lpstr>
      <vt:lpstr>Início dos Trabalhos e Dinâmica 27 de agosto</vt:lpstr>
      <vt:lpstr>Dinâmica de trabalho proposta</vt:lpstr>
      <vt:lpstr>1. Documento final aprovado pelo Fórum Nacional de Pós-Graduação da Área 21 (Educação Física, Fonoaudiologia, Fisioterapia e Terapia Ocupacional) - Rio Claro – SP 26 de outubro de 2007 </vt:lpstr>
      <vt:lpstr>Documentos</vt:lpstr>
      <vt:lpstr>Dados para conhecimento/reflexão e/ou debate</vt:lpstr>
      <vt:lpstr>De 51 PPG  31 enviaram livros 2010-2012</vt:lpstr>
      <vt:lpstr>QUALIS de LIVROS  Orientações da DAV-CAPES  Ajustes para Área 21   Comissão de Avaliação de Livros</vt:lpstr>
      <vt:lpstr>Apresentação do PowerPoint</vt:lpstr>
      <vt:lpstr>Apresentação do PowerPoint</vt:lpstr>
      <vt:lpstr>QUALIS de LIVROS</vt:lpstr>
      <vt:lpstr>Apresentação do PowerPoint</vt:lpstr>
      <vt:lpstr>Apresentação do PowerPoint</vt:lpstr>
      <vt:lpstr>Apresentação do PowerPoint</vt:lpstr>
      <vt:lpstr>Apresentação do PowerPoint</vt:lpstr>
      <vt:lpstr>Avaliação CAPES 2010-2012</vt:lpstr>
      <vt:lpstr>Apresentação do PowerPoint</vt:lpstr>
      <vt:lpstr>Apresentação do PowerPoint</vt:lpstr>
      <vt:lpstr>Apresentação do PowerPoint</vt:lpstr>
      <vt:lpstr>Número de livros classificados nos estratos por subárea</vt:lpstr>
      <vt:lpstr>Fonte Ofício n. 013-2013 e Relatórios</vt:lpstr>
      <vt:lpstr>Problemas na Avaliação 2009-2012</vt:lpstr>
      <vt:lpstr>Apresentação do PowerPoint</vt:lpstr>
      <vt:lpstr>Questões Conceituais</vt:lpstr>
      <vt:lpstr>Apresentação do PowerPoint</vt:lpstr>
      <vt:lpstr>Apresentação do PowerPoint</vt:lpstr>
      <vt:lpstr>Questões Conceituais</vt:lpstr>
      <vt:lpstr>Questões Conceituais</vt:lpstr>
      <vt:lpstr>Questões Conceituais Financiamento</vt:lpstr>
      <vt:lpstr>Sugestões</vt:lpstr>
      <vt:lpstr>Sugestões</vt:lpstr>
      <vt:lpstr>Proposta Operacional</vt:lpstr>
      <vt:lpstr>Proposta de formulário para submissão/classificação dos livros</vt:lpstr>
      <vt:lpstr>Proposta  </vt:lpstr>
      <vt:lpstr>Como funciona?</vt:lpstr>
      <vt:lpstr>Passo a Passo</vt:lpstr>
      <vt:lpstr>Apresentação do PowerPoint</vt:lpstr>
      <vt:lpstr>Apresentação do PowerPoint</vt:lpstr>
      <vt:lpstr>Passo a Passo</vt:lpstr>
      <vt:lpstr>Apresentação do PowerPoint</vt:lpstr>
      <vt:lpstr>Apresentação do PowerPoint</vt:lpstr>
      <vt:lpstr>Apresentação do PowerPoint</vt:lpstr>
      <vt:lpstr>Apresentação do PowerPoint</vt:lpstr>
      <vt:lpstr>Algumas possibilidades para construção do FORMULÁRIO</vt:lpstr>
      <vt:lpstr>Possibilidades para organização das RESPOSTAS</vt:lpstr>
      <vt:lpstr>Apresentação do PowerPoint</vt:lpstr>
      <vt:lpstr>Sugestões que parecem consensuais </vt:lpstr>
      <vt:lpstr>Sobre as pontuações</vt:lpstr>
      <vt:lpstr>Apresentação do PowerPoint</vt:lpstr>
      <vt:lpstr>Sugestões</vt:lpstr>
      <vt:lpstr>Apresentação do PowerPoint</vt:lpstr>
      <vt:lpstr>Sugestões </vt:lpstr>
      <vt:lpstr>Instrumento Proposto (Plataforma Sucupira)</vt:lpstr>
      <vt:lpstr>Livros (obra completa) e Coletâneas – Educação Física</vt:lpstr>
      <vt:lpstr>Apresentação do PowerPoint</vt:lpstr>
      <vt:lpstr>Apresentação do PowerPoint</vt:lpstr>
      <vt:lpstr>Questões Conceitual e Operacional</vt:lpstr>
      <vt:lpstr>Quadro Comparativo Docs Fórum e Capes</vt:lpstr>
      <vt:lpstr>Apresentação do PowerPoint</vt:lpstr>
      <vt:lpstr>Apresentação do PowerPoint</vt:lpstr>
      <vt:lpstr>Apresentação do PowerPoint</vt:lpstr>
      <vt:lpstr>Pra Fechar Palavras (quase) finais da coordenadora</vt:lpstr>
      <vt:lpstr>Fechando</vt:lpstr>
      <vt:lpstr>Sites consultados</vt:lpstr>
      <vt:lpstr>Agradecimento aos Membros da Subcomissão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Heloisa Reis</dc:creator>
  <cp:lastModifiedBy>Simone Malfatti Ganade Ide - wifi - 172618</cp:lastModifiedBy>
  <cp:revision>189</cp:revision>
  <dcterms:created xsi:type="dcterms:W3CDTF">2015-10-29T15:15:30Z</dcterms:created>
  <dcterms:modified xsi:type="dcterms:W3CDTF">2015-11-03T16:47:40Z</dcterms:modified>
</cp:coreProperties>
</file>